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1" r:id="rId1"/>
    <p:sldMasterId id="2147483721" r:id="rId2"/>
  </p:sldMasterIdLst>
  <p:notesMasterIdLst>
    <p:notesMasterId r:id="rId16"/>
  </p:notesMasterIdLst>
  <p:handoutMasterIdLst>
    <p:handoutMasterId r:id="rId17"/>
  </p:handoutMasterIdLst>
  <p:sldIdLst>
    <p:sldId id="402" r:id="rId3"/>
    <p:sldId id="429" r:id="rId4"/>
    <p:sldId id="411" r:id="rId5"/>
    <p:sldId id="425" r:id="rId6"/>
    <p:sldId id="426" r:id="rId7"/>
    <p:sldId id="413" r:id="rId8"/>
    <p:sldId id="406" r:id="rId9"/>
    <p:sldId id="420" r:id="rId10"/>
    <p:sldId id="427" r:id="rId11"/>
    <p:sldId id="428" r:id="rId12"/>
    <p:sldId id="415" r:id="rId13"/>
    <p:sldId id="418" r:id="rId14"/>
    <p:sldId id="417" r:id="rId15"/>
  </p:sldIdLst>
  <p:sldSz cx="17348200" cy="9756775"/>
  <p:notesSz cx="6858000" cy="9144000"/>
  <p:defaultTextStyle>
    <a:defPPr>
      <a:defRPr lang="nl-NL"/>
    </a:defPPr>
    <a:lvl1pPr algn="l" defTabSz="649288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649288" indent="-192088" algn="l" defTabSz="649288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1300163" indent="-385763" algn="l" defTabSz="649288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949450" indent="-577850" algn="l" defTabSz="649288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2600325" indent="-771525" algn="l" defTabSz="649288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3" userDrawn="1">
          <p15:clr>
            <a:srgbClr val="A4A3A4"/>
          </p15:clr>
        </p15:guide>
        <p15:guide id="2" pos="54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2922"/>
    <a:srgbClr val="BE2E1A"/>
    <a:srgbClr val="BF2E1B"/>
    <a:srgbClr val="B72E1B"/>
    <a:srgbClr val="B3011B"/>
    <a:srgbClr val="A8011B"/>
    <a:srgbClr val="00332B"/>
    <a:srgbClr val="E8CD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77" autoAdjust="0"/>
    <p:restoredTop sz="94610" autoAdjust="0"/>
  </p:normalViewPr>
  <p:slideViewPr>
    <p:cSldViewPr snapToGrid="0" snapToObjects="1">
      <p:cViewPr varScale="1">
        <p:scale>
          <a:sx n="45" d="100"/>
          <a:sy n="45" d="100"/>
        </p:scale>
        <p:origin x="1092" y="52"/>
      </p:cViewPr>
      <p:guideLst>
        <p:guide orient="horz" pos="3073"/>
        <p:guide pos="54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2" d="100"/>
          <a:sy n="162" d="100"/>
        </p:scale>
        <p:origin x="6544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5027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Koptekst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17A39E9D-B438-D94D-AF2A-93757548558C}" type="datetime1">
              <a:rPr lang="nl-NL" altLang="nl-NL"/>
              <a:pPr/>
              <a:t>9-3-2023</a:t>
            </a:fld>
            <a:endParaRPr lang="nl-NL" alt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5027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18A9EAD0-9E80-4D48-BD70-0B8751B7105E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16391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5027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Koptekst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3AA95554-0BC3-EC48-BCE0-DB850053191D}" type="datetime1">
              <a:rPr lang="nl-NL" altLang="nl-NL"/>
              <a:pPr/>
              <a:t>9-3-2023</a:t>
            </a:fld>
            <a:endParaRPr lang="nl-NL" alt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5027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99F9E045-9CC3-1D4F-BC0B-726384831F88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77474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49288"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0163"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49450"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00325"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51378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01653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51929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02204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1248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1200732" y="1799999"/>
            <a:ext cx="14889083" cy="7020000"/>
          </a:xfrm>
        </p:spPr>
        <p:txBody>
          <a:bodyPr>
            <a:normAutofit/>
          </a:bodyPr>
          <a:lstStyle>
            <a:lvl1pPr marL="609951" indent="-609951">
              <a:buFont typeface="Arial" charset="0"/>
              <a:buChar char="•"/>
              <a:defRPr/>
            </a:lvl1pPr>
            <a:lvl2pPr marL="1062611" indent="-457463">
              <a:buFont typeface="Arial" charset="0"/>
              <a:buChar char="•"/>
              <a:defRPr/>
            </a:lvl2pPr>
            <a:lvl3pPr marL="1677364" indent="-457463">
              <a:buFont typeface="Helvetica" charset="0"/>
              <a:buChar char="−"/>
              <a:defRPr/>
            </a:lvl3pPr>
            <a:lvl4pPr marL="2206268" indent="-381219">
              <a:buFont typeface="Helvetica" charset="0"/>
              <a:buChar char="−"/>
              <a:defRPr/>
            </a:lvl4pPr>
            <a:lvl5pPr marL="2821021" indent="-381219">
              <a:buFont typeface="Helvetica" charset="0"/>
              <a:buChar char="−"/>
              <a:defRPr/>
            </a:lvl5pPr>
          </a:lstStyle>
          <a:p>
            <a:pPr lvl="0"/>
            <a:r>
              <a:rPr lang="nl-NL" altLang="nl-NL"/>
              <a:t>Tekststijl van het model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nl-NL" alt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510068-CF9F-1546-A962-438E155E6626}" type="slidenum">
              <a:rPr lang="nl-NL" altLang="nl-NL"/>
              <a:pPr/>
              <a:t>‹#›</a:t>
            </a:fld>
            <a:endParaRPr lang="nl-NL" alt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E1ED08B-741D-9E48-95DA-82644AB503BC}" type="datetime1">
              <a:rPr lang="nl-NL" altLang="nl-NL" smtClean="0"/>
              <a:t>9-3-2023</a:t>
            </a:fld>
            <a:endParaRPr lang="nl-NL" altLang="nl-NL"/>
          </a:p>
        </p:txBody>
      </p:sp>
      <p:cxnSp>
        <p:nvCxnSpPr>
          <p:cNvPr id="10" name="Rechte verbindingslijn 9"/>
          <p:cNvCxnSpPr/>
          <p:nvPr userDrawn="1"/>
        </p:nvCxnSpPr>
        <p:spPr>
          <a:xfrm>
            <a:off x="1200884" y="8980714"/>
            <a:ext cx="14889249" cy="0"/>
          </a:xfrm>
          <a:prstGeom prst="line">
            <a:avLst/>
          </a:prstGeom>
          <a:ln w="19050">
            <a:solidFill>
              <a:srgbClr val="BE2E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860292" y="9147198"/>
            <a:ext cx="2229523" cy="50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84" y="9349691"/>
            <a:ext cx="1606019" cy="1967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1200732" y="1799999"/>
            <a:ext cx="14889083" cy="7020000"/>
          </a:xfrm>
        </p:spPr>
        <p:txBody>
          <a:bodyPr>
            <a:normAutofit/>
          </a:bodyPr>
          <a:lstStyle>
            <a:lvl1pPr marL="609951" indent="-609951">
              <a:buFont typeface="Arial" charset="0"/>
              <a:buChar char="•"/>
              <a:defRPr baseline="0"/>
            </a:lvl1pPr>
            <a:lvl2pPr marL="1062611" indent="-457463">
              <a:buFont typeface="Arial" charset="0"/>
              <a:buChar char="•"/>
              <a:defRPr/>
            </a:lvl2pPr>
            <a:lvl3pPr marL="1677364" indent="-457463">
              <a:buFont typeface="Helvetica" charset="0"/>
              <a:buChar char="−"/>
              <a:defRPr/>
            </a:lvl3pPr>
            <a:lvl4pPr marL="2206268" indent="-381219">
              <a:buFont typeface="Helvetica" charset="0"/>
              <a:buChar char="−"/>
              <a:defRPr/>
            </a:lvl4pPr>
            <a:lvl5pPr marL="2821021" indent="-381219">
              <a:buFont typeface="Helvetica" charset="0"/>
              <a:buChar char="−"/>
              <a:defRPr/>
            </a:lvl5pPr>
          </a:lstStyle>
          <a:p>
            <a:pPr lvl="0"/>
            <a:r>
              <a:rPr lang="nl-NL" altLang="nl-NL"/>
              <a:t>Tekststijl van het model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nl-NL" alt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510068-CF9F-1546-A962-438E155E6626}" type="slidenum">
              <a:rPr lang="nl-NL" altLang="nl-NL" smtClean="0"/>
              <a:pPr/>
              <a:t>‹#›</a:t>
            </a:fld>
            <a:endParaRPr lang="nl-NL" alt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1ED08B-741D-9E48-95DA-82644AB503BC}" type="datetime1">
              <a:rPr lang="nl-NL" altLang="nl-NL" smtClean="0"/>
              <a:pPr/>
              <a:t>9-3-2023</a:t>
            </a:fld>
            <a:endParaRPr lang="nl-NL" alt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0292" y="9147198"/>
            <a:ext cx="2229523" cy="50773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84" y="9349691"/>
            <a:ext cx="1606019" cy="19678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5398072" y="9172347"/>
            <a:ext cx="836593" cy="519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A504CAB-574E-5F4F-9159-E27A716A9038}" type="slidenum">
              <a:rPr lang="nl-NL" altLang="nl-NL"/>
              <a:pPr/>
              <a:t>‹#›</a:t>
            </a:fld>
            <a:endParaRPr lang="nl-NL" alt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353270" y="9172347"/>
            <a:ext cx="3376460" cy="519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2"/>
          </p:nvPr>
        </p:nvSpPr>
        <p:spPr>
          <a:xfrm>
            <a:off x="9846006" y="9172347"/>
            <a:ext cx="1230535" cy="519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6CB0545-8C00-A544-A88F-C33FBC7A7630}" type="datetime1">
              <a:rPr lang="nl-NL" altLang="nl-NL" smtClean="0"/>
              <a:t>9-3-2023</a:t>
            </a:fld>
            <a:endParaRPr lang="nl-NL" altLang="nl-NL" dirty="0"/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00884" y="3318318"/>
            <a:ext cx="14889249" cy="5085455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endParaRPr lang="nl-NL" dirty="0"/>
          </a:p>
        </p:txBody>
      </p:sp>
      <p:cxnSp>
        <p:nvCxnSpPr>
          <p:cNvPr id="12" name="Rechte verbindingslijn 11"/>
          <p:cNvCxnSpPr/>
          <p:nvPr userDrawn="1"/>
        </p:nvCxnSpPr>
        <p:spPr>
          <a:xfrm>
            <a:off x="1200884" y="8980714"/>
            <a:ext cx="14889249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inhoud 2"/>
          <p:cNvSpPr>
            <a:spLocks noGrp="1"/>
          </p:cNvSpPr>
          <p:nvPr>
            <p:ph sz="half" idx="13"/>
          </p:nvPr>
        </p:nvSpPr>
        <p:spPr>
          <a:xfrm>
            <a:off x="1200884" y="2157048"/>
            <a:ext cx="14889249" cy="973015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0292" y="9147198"/>
            <a:ext cx="2229523" cy="50773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84" y="9349691"/>
            <a:ext cx="1606019" cy="19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3367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5398072" y="9172347"/>
            <a:ext cx="836593" cy="519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A504CAB-574E-5F4F-9159-E27A716A9038}" type="slidenum">
              <a:rPr lang="nl-NL" altLang="nl-NL"/>
              <a:pPr/>
              <a:t>‹#›</a:t>
            </a:fld>
            <a:endParaRPr lang="nl-NL" alt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353270" y="9172347"/>
            <a:ext cx="3376460" cy="519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2"/>
          </p:nvPr>
        </p:nvSpPr>
        <p:spPr>
          <a:xfrm>
            <a:off x="9846006" y="9172347"/>
            <a:ext cx="1230535" cy="519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6CB0545-8C00-A544-A88F-C33FBC7A7630}" type="datetime1">
              <a:rPr lang="nl-NL" altLang="nl-NL" smtClean="0"/>
              <a:t>9-3-2023</a:t>
            </a:fld>
            <a:endParaRPr lang="nl-NL" altLang="nl-NL" dirty="0"/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00884" y="2157047"/>
            <a:ext cx="14889249" cy="6224953"/>
          </a:xfrm>
        </p:spPr>
        <p:txBody>
          <a:bodyPr/>
          <a:lstStyle>
            <a:lvl1pPr algn="l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endParaRPr lang="nl-NL" dirty="0"/>
          </a:p>
        </p:txBody>
      </p:sp>
      <p:cxnSp>
        <p:nvCxnSpPr>
          <p:cNvPr id="12" name="Rechte verbindingslijn 11"/>
          <p:cNvCxnSpPr/>
          <p:nvPr userDrawn="1"/>
        </p:nvCxnSpPr>
        <p:spPr>
          <a:xfrm>
            <a:off x="1200884" y="8980714"/>
            <a:ext cx="14889249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0292" y="9147198"/>
            <a:ext cx="2229523" cy="50773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84" y="9349691"/>
            <a:ext cx="1606019" cy="19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093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vol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1200732" y="1799999"/>
            <a:ext cx="14889083" cy="7020000"/>
          </a:xfrm>
        </p:spPr>
        <p:txBody>
          <a:bodyPr>
            <a:normAutofit/>
          </a:bodyPr>
          <a:lstStyle>
            <a:lvl1pPr marL="609951" indent="-609951">
              <a:buFont typeface="Arial" charset="0"/>
              <a:buChar char="•"/>
              <a:defRPr baseline="0"/>
            </a:lvl1pPr>
            <a:lvl2pPr marL="1062611" indent="-457463">
              <a:buFont typeface="Arial" charset="0"/>
              <a:buChar char="•"/>
              <a:defRPr/>
            </a:lvl2pPr>
            <a:lvl3pPr marL="1677364" indent="-457463">
              <a:buFont typeface="Helvetica" charset="0"/>
              <a:buChar char="−"/>
              <a:defRPr/>
            </a:lvl3pPr>
            <a:lvl4pPr marL="2206268" indent="-381219">
              <a:buFont typeface="Helvetica" charset="0"/>
              <a:buChar char="−"/>
              <a:defRPr/>
            </a:lvl4pPr>
            <a:lvl5pPr marL="2821021" indent="-381219">
              <a:buFont typeface="Helvetica" charset="0"/>
              <a:buChar char="−"/>
              <a:defRPr/>
            </a:lvl5pPr>
          </a:lstStyle>
          <a:p>
            <a:pPr lvl="0"/>
            <a:r>
              <a:rPr lang="nl-NL" altLang="nl-NL"/>
              <a:t>Tekststijl van het model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nl-NL" alt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510068-CF9F-1546-A962-438E155E6626}" type="slidenum">
              <a:rPr lang="nl-NL" altLang="nl-NL" smtClean="0"/>
              <a:pPr/>
              <a:t>‹#›</a:t>
            </a:fld>
            <a:endParaRPr lang="nl-NL" alt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1ED08B-741D-9E48-95DA-82644AB503BC}" type="datetime1">
              <a:rPr lang="nl-NL" altLang="nl-NL" smtClean="0"/>
              <a:pPr/>
              <a:t>9-3-2023</a:t>
            </a:fld>
            <a:endParaRPr lang="nl-NL" alt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0292" y="9147198"/>
            <a:ext cx="2229523" cy="50773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84" y="9349691"/>
            <a:ext cx="1606019" cy="19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4620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200884" y="720725"/>
            <a:ext cx="14889249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Titelstijl van model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200884" y="1800224"/>
            <a:ext cx="14889249" cy="70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de tekststijl van het model te bewerken</a:t>
            </a:r>
          </a:p>
          <a:p>
            <a:pPr lvl="1"/>
            <a:r>
              <a:rPr lang="nl-NL" altLang="nl-NL" dirty="0"/>
              <a:t>Tweede niveau</a:t>
            </a:r>
          </a:p>
          <a:p>
            <a:pPr lvl="2"/>
            <a:r>
              <a:rPr lang="nl-NL" altLang="nl-NL" dirty="0"/>
              <a:t>Derde niveau</a:t>
            </a:r>
          </a:p>
          <a:p>
            <a:pPr lvl="3"/>
            <a:r>
              <a:rPr lang="nl-NL" altLang="nl-NL" dirty="0"/>
              <a:t>Vierde niveau</a:t>
            </a:r>
          </a:p>
          <a:p>
            <a:pPr lvl="4"/>
            <a:r>
              <a:rPr lang="nl-NL" alt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398072" y="9172347"/>
            <a:ext cx="836593" cy="51911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132E2AD1-83D9-DF41-A9AF-2F9595B23F20}" type="slidenum">
              <a:rPr lang="nl-NL" altLang="nl-NL" smtClean="0"/>
              <a:pPr/>
              <a:t>‹#›</a:t>
            </a:fld>
            <a:endParaRPr lang="nl-NL" alt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3269" y="9172347"/>
            <a:ext cx="3376460" cy="5191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86753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846006" y="9172347"/>
            <a:ext cx="1230535" cy="51911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Calibri" charset="0"/>
              </a:defRPr>
            </a:lvl1pPr>
          </a:lstStyle>
          <a:p>
            <a:fld id="{B3873A8C-A209-FC40-86BC-D3E9A671FD81}" type="datetime1">
              <a:rPr lang="nl-NL" altLang="nl-NL" smtClean="0"/>
              <a:pPr/>
              <a:t>9-3-2023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72913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</p:sldLayoutIdLst>
  <p:transition spd="med">
    <p:fade/>
  </p:transition>
  <p:hf sldNum="0" hdr="0" ftr="0" dt="0"/>
  <p:txStyles>
    <p:titleStyle>
      <a:lvl1pPr algn="l" defTabSz="866215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BE2E1A"/>
          </a:solidFill>
          <a:latin typeface="+mj-lt"/>
          <a:ea typeface="+mj-ea"/>
          <a:cs typeface="+mj-cs"/>
        </a:defRPr>
      </a:lvl1pPr>
      <a:lvl2pPr algn="l" defTabSz="866215" rtl="0" eaLnBrk="1" fontAlgn="base" hangingPunct="1">
        <a:spcBef>
          <a:spcPct val="0"/>
        </a:spcBef>
        <a:spcAft>
          <a:spcPct val="0"/>
        </a:spcAft>
        <a:defRPr sz="4269" b="1">
          <a:solidFill>
            <a:srgbClr val="BE2E1A"/>
          </a:solidFill>
          <a:latin typeface="Calibri" charset="0"/>
        </a:defRPr>
      </a:lvl2pPr>
      <a:lvl3pPr algn="l" defTabSz="866215" rtl="0" eaLnBrk="1" fontAlgn="base" hangingPunct="1">
        <a:spcBef>
          <a:spcPct val="0"/>
        </a:spcBef>
        <a:spcAft>
          <a:spcPct val="0"/>
        </a:spcAft>
        <a:defRPr sz="4269" b="1">
          <a:solidFill>
            <a:srgbClr val="BE2E1A"/>
          </a:solidFill>
          <a:latin typeface="Calibri" charset="0"/>
        </a:defRPr>
      </a:lvl3pPr>
      <a:lvl4pPr algn="l" defTabSz="866215" rtl="0" eaLnBrk="1" fontAlgn="base" hangingPunct="1">
        <a:spcBef>
          <a:spcPct val="0"/>
        </a:spcBef>
        <a:spcAft>
          <a:spcPct val="0"/>
        </a:spcAft>
        <a:defRPr sz="4269" b="1">
          <a:solidFill>
            <a:srgbClr val="BE2E1A"/>
          </a:solidFill>
          <a:latin typeface="Calibri" charset="0"/>
        </a:defRPr>
      </a:lvl4pPr>
      <a:lvl5pPr algn="l" defTabSz="866215" rtl="0" eaLnBrk="1" fontAlgn="base" hangingPunct="1">
        <a:spcBef>
          <a:spcPct val="0"/>
        </a:spcBef>
        <a:spcAft>
          <a:spcPct val="0"/>
        </a:spcAft>
        <a:defRPr sz="4269" b="1">
          <a:solidFill>
            <a:srgbClr val="BE2E1A"/>
          </a:solidFill>
          <a:latin typeface="Calibri" charset="0"/>
        </a:defRPr>
      </a:lvl5pPr>
      <a:lvl6pPr marL="609951" algn="l" defTabSz="866215" rtl="0" eaLnBrk="1" fontAlgn="base" hangingPunct="1">
        <a:spcBef>
          <a:spcPct val="0"/>
        </a:spcBef>
        <a:spcAft>
          <a:spcPct val="0"/>
        </a:spcAft>
        <a:defRPr sz="4002" b="1">
          <a:solidFill>
            <a:srgbClr val="BE2E1A"/>
          </a:solidFill>
          <a:latin typeface="Arial" charset="0"/>
        </a:defRPr>
      </a:lvl6pPr>
      <a:lvl7pPr marL="1219901" algn="l" defTabSz="866215" rtl="0" eaLnBrk="1" fontAlgn="base" hangingPunct="1">
        <a:spcBef>
          <a:spcPct val="0"/>
        </a:spcBef>
        <a:spcAft>
          <a:spcPct val="0"/>
        </a:spcAft>
        <a:defRPr sz="4002" b="1">
          <a:solidFill>
            <a:srgbClr val="BE2E1A"/>
          </a:solidFill>
          <a:latin typeface="Arial" charset="0"/>
        </a:defRPr>
      </a:lvl7pPr>
      <a:lvl8pPr marL="1829852" algn="l" defTabSz="866215" rtl="0" eaLnBrk="1" fontAlgn="base" hangingPunct="1">
        <a:spcBef>
          <a:spcPct val="0"/>
        </a:spcBef>
        <a:spcAft>
          <a:spcPct val="0"/>
        </a:spcAft>
        <a:defRPr sz="4002" b="1">
          <a:solidFill>
            <a:srgbClr val="BE2E1A"/>
          </a:solidFill>
          <a:latin typeface="Arial" charset="0"/>
        </a:defRPr>
      </a:lvl8pPr>
      <a:lvl9pPr marL="2439802" algn="l" defTabSz="866215" rtl="0" eaLnBrk="1" fontAlgn="base" hangingPunct="1">
        <a:spcBef>
          <a:spcPct val="0"/>
        </a:spcBef>
        <a:spcAft>
          <a:spcPct val="0"/>
        </a:spcAft>
        <a:defRPr sz="4002" b="1">
          <a:solidFill>
            <a:srgbClr val="BE2E1A"/>
          </a:solidFill>
          <a:latin typeface="Arial" charset="0"/>
        </a:defRPr>
      </a:lvl9pPr>
    </p:titleStyle>
    <p:bodyStyle>
      <a:lvl1pPr marL="609951" indent="-609951" algn="l" defTabSz="866215" rtl="0" eaLnBrk="1" fontAlgn="base" hangingPunct="1">
        <a:lnSpc>
          <a:spcPct val="100000"/>
        </a:lnSpc>
        <a:spcBef>
          <a:spcPts val="2001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060" indent="-457463" algn="l" defTabSz="866215" rtl="0" eaLnBrk="1" fontAlgn="base" hangingPunct="1">
        <a:lnSpc>
          <a:spcPct val="90000"/>
        </a:lnSpc>
        <a:spcBef>
          <a:spcPts val="2001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77364" indent="-457463" algn="l" defTabSz="866215" rtl="0" eaLnBrk="1" fontAlgn="base" hangingPunct="1">
        <a:lnSpc>
          <a:spcPct val="90000"/>
        </a:lnSpc>
        <a:spcBef>
          <a:spcPts val="1334"/>
        </a:spcBef>
        <a:spcAft>
          <a:spcPct val="0"/>
        </a:spcAft>
        <a:buFont typeface="Helvetica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204718" indent="-381219" algn="l" defTabSz="866215" rtl="0" eaLnBrk="1" fontAlgn="base" hangingPunct="1">
        <a:lnSpc>
          <a:spcPct val="90000"/>
        </a:lnSpc>
        <a:spcBef>
          <a:spcPts val="1334"/>
        </a:spcBef>
        <a:spcAft>
          <a:spcPct val="0"/>
        </a:spcAft>
        <a:buFont typeface="Helvetica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821021" indent="-381219" algn="l" defTabSz="866215" rtl="0" eaLnBrk="1" fontAlgn="base" hangingPunct="1">
        <a:lnSpc>
          <a:spcPct val="90000"/>
        </a:lnSpc>
        <a:spcBef>
          <a:spcPts val="1334"/>
        </a:spcBef>
        <a:spcAft>
          <a:spcPct val="0"/>
        </a:spcAft>
        <a:buFont typeface="Helvetica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4771430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6pPr>
      <a:lvl7pPr marL="5638962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7pPr>
      <a:lvl8pPr marL="6506495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8pPr>
      <a:lvl9pPr marL="7374027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1pPr>
      <a:lvl2pPr marL="867533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2pPr>
      <a:lvl3pPr marL="1735065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3pPr>
      <a:lvl4pPr marL="2602598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4pPr>
      <a:lvl5pPr marL="3470130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5pPr>
      <a:lvl6pPr marL="4337663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6pPr>
      <a:lvl7pPr marL="5205195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7pPr>
      <a:lvl8pPr marL="6072728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8pPr>
      <a:lvl9pPr marL="6940260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200884" y="720725"/>
            <a:ext cx="14889249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Titelstijl van model bewerken</a:t>
            </a:r>
          </a:p>
        </p:txBody>
      </p:sp>
      <p:sp>
        <p:nvSpPr>
          <p:cNvPr id="8195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200884" y="2157414"/>
            <a:ext cx="14889249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de tekststijl van het model te bewerken</a:t>
            </a:r>
          </a:p>
          <a:p>
            <a:pPr lvl="1"/>
            <a:r>
              <a:rPr lang="nl-NL" altLang="nl-NL" dirty="0"/>
              <a:t>Tweede niveau</a:t>
            </a:r>
          </a:p>
          <a:p>
            <a:pPr lvl="2"/>
            <a:r>
              <a:rPr lang="nl-NL" altLang="nl-NL" dirty="0"/>
              <a:t>Derde niveau</a:t>
            </a:r>
          </a:p>
          <a:p>
            <a:pPr lvl="3"/>
            <a:r>
              <a:rPr lang="nl-NL" altLang="nl-NL" dirty="0"/>
              <a:t>Vierde niveau</a:t>
            </a:r>
          </a:p>
          <a:p>
            <a:pPr lvl="4"/>
            <a:r>
              <a:rPr lang="nl-NL" altLang="nl-NL" dirty="0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398072" y="9172347"/>
            <a:ext cx="836593" cy="51911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132E2AD1-83D9-DF41-A9AF-2F9595B23F20}" type="slidenum">
              <a:rPr lang="nl-NL" altLang="nl-NL" smtClean="0"/>
              <a:pPr/>
              <a:t>‹#›</a:t>
            </a:fld>
            <a:endParaRPr lang="nl-NL" alt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3269" y="9172347"/>
            <a:ext cx="3376460" cy="5191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86753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846006" y="9172347"/>
            <a:ext cx="1230535" cy="51911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bg1"/>
                </a:solidFill>
                <a:latin typeface="Calibri" charset="0"/>
              </a:defRPr>
            </a:lvl1pPr>
          </a:lstStyle>
          <a:p>
            <a:fld id="{FB5CF2AB-20FF-5442-9E53-3C6EDD7FBCEA}" type="datetime1">
              <a:rPr lang="nl-NL" altLang="nl-NL" smtClean="0"/>
              <a:pPr/>
              <a:t>9-3-2023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73953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2" r:id="rId2"/>
    <p:sldLayoutId id="2147483734" r:id="rId3"/>
  </p:sldLayoutIdLst>
  <p:transition spd="med">
    <p:fade/>
  </p:transition>
  <p:hf sldNum="0" hdr="0" ftr="0" dt="0"/>
  <p:txStyles>
    <p:titleStyle>
      <a:lvl1pPr algn="l" defTabSz="866215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66215" rtl="0" eaLnBrk="0" fontAlgn="base" hangingPunct="0">
        <a:spcBef>
          <a:spcPct val="0"/>
        </a:spcBef>
        <a:spcAft>
          <a:spcPct val="0"/>
        </a:spcAft>
        <a:defRPr sz="6671">
          <a:solidFill>
            <a:schemeClr val="bg1"/>
          </a:solidFill>
          <a:latin typeface="Calibri" charset="0"/>
        </a:defRPr>
      </a:lvl2pPr>
      <a:lvl3pPr algn="ctr" defTabSz="866215" rtl="0" eaLnBrk="0" fontAlgn="base" hangingPunct="0">
        <a:spcBef>
          <a:spcPct val="0"/>
        </a:spcBef>
        <a:spcAft>
          <a:spcPct val="0"/>
        </a:spcAft>
        <a:defRPr sz="6671">
          <a:solidFill>
            <a:schemeClr val="bg1"/>
          </a:solidFill>
          <a:latin typeface="Calibri" charset="0"/>
        </a:defRPr>
      </a:lvl3pPr>
      <a:lvl4pPr algn="ctr" defTabSz="866215" rtl="0" eaLnBrk="0" fontAlgn="base" hangingPunct="0">
        <a:spcBef>
          <a:spcPct val="0"/>
        </a:spcBef>
        <a:spcAft>
          <a:spcPct val="0"/>
        </a:spcAft>
        <a:defRPr sz="6671">
          <a:solidFill>
            <a:schemeClr val="bg1"/>
          </a:solidFill>
          <a:latin typeface="Calibri" charset="0"/>
        </a:defRPr>
      </a:lvl4pPr>
      <a:lvl5pPr algn="ctr" defTabSz="866215" rtl="0" eaLnBrk="0" fontAlgn="base" hangingPunct="0">
        <a:spcBef>
          <a:spcPct val="0"/>
        </a:spcBef>
        <a:spcAft>
          <a:spcPct val="0"/>
        </a:spcAft>
        <a:defRPr sz="6671">
          <a:solidFill>
            <a:schemeClr val="bg1"/>
          </a:solidFill>
          <a:latin typeface="Calibri" charset="0"/>
        </a:defRPr>
      </a:lvl5pPr>
      <a:lvl6pPr marL="609951" algn="l" defTabSz="866215" rtl="0" fontAlgn="base">
        <a:spcBef>
          <a:spcPct val="0"/>
        </a:spcBef>
        <a:spcAft>
          <a:spcPct val="0"/>
        </a:spcAft>
        <a:defRPr sz="6671">
          <a:solidFill>
            <a:schemeClr val="tx1"/>
          </a:solidFill>
          <a:latin typeface="Arial" charset="0"/>
        </a:defRPr>
      </a:lvl6pPr>
      <a:lvl7pPr marL="1219901" algn="l" defTabSz="866215" rtl="0" fontAlgn="base">
        <a:spcBef>
          <a:spcPct val="0"/>
        </a:spcBef>
        <a:spcAft>
          <a:spcPct val="0"/>
        </a:spcAft>
        <a:defRPr sz="6671">
          <a:solidFill>
            <a:schemeClr val="tx1"/>
          </a:solidFill>
          <a:latin typeface="Arial" charset="0"/>
        </a:defRPr>
      </a:lvl7pPr>
      <a:lvl8pPr marL="1829852" algn="l" defTabSz="866215" rtl="0" fontAlgn="base">
        <a:spcBef>
          <a:spcPct val="0"/>
        </a:spcBef>
        <a:spcAft>
          <a:spcPct val="0"/>
        </a:spcAft>
        <a:defRPr sz="6671">
          <a:solidFill>
            <a:schemeClr val="tx1"/>
          </a:solidFill>
          <a:latin typeface="Arial" charset="0"/>
        </a:defRPr>
      </a:lvl8pPr>
      <a:lvl9pPr marL="2439802" algn="l" defTabSz="866215" rtl="0" fontAlgn="base">
        <a:spcBef>
          <a:spcPct val="0"/>
        </a:spcBef>
        <a:spcAft>
          <a:spcPct val="0"/>
        </a:spcAft>
        <a:defRPr sz="6671">
          <a:solidFill>
            <a:schemeClr val="tx1"/>
          </a:solidFill>
          <a:latin typeface="Arial" charset="0"/>
        </a:defRPr>
      </a:lvl9pPr>
    </p:titleStyle>
    <p:bodyStyle>
      <a:lvl1pPr algn="l" defTabSz="866215" rtl="0" eaLnBrk="0" fontAlgn="base" hangingPunct="0">
        <a:spcBef>
          <a:spcPts val="2001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060" indent="-455346" algn="l" defTabSz="866215" rtl="0" eaLnBrk="0" fontAlgn="base" hangingPunct="0">
        <a:lnSpc>
          <a:spcPct val="90000"/>
        </a:lnSpc>
        <a:spcBef>
          <a:spcPts val="2001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75247" indent="-457463" algn="l" defTabSz="866215" rtl="0" eaLnBrk="0" fontAlgn="base" hangingPunct="0">
        <a:lnSpc>
          <a:spcPct val="90000"/>
        </a:lnSpc>
        <a:spcBef>
          <a:spcPts val="1334"/>
        </a:spcBef>
        <a:spcAft>
          <a:spcPct val="0"/>
        </a:spcAft>
        <a:buFont typeface="Helvetica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202599" indent="-381219" algn="l" defTabSz="866215" rtl="0" eaLnBrk="0" fontAlgn="base" hangingPunct="0">
        <a:lnSpc>
          <a:spcPct val="90000"/>
        </a:lnSpc>
        <a:spcBef>
          <a:spcPts val="1334"/>
        </a:spcBef>
        <a:spcAft>
          <a:spcPct val="0"/>
        </a:spcAft>
        <a:buFont typeface="Helvetica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904" indent="-381219" algn="l" defTabSz="866215" rtl="0" eaLnBrk="0" fontAlgn="base" hangingPunct="0">
        <a:lnSpc>
          <a:spcPct val="90000"/>
        </a:lnSpc>
        <a:spcBef>
          <a:spcPts val="1334"/>
        </a:spcBef>
        <a:spcAft>
          <a:spcPct val="0"/>
        </a:spcAft>
        <a:buFont typeface="Helvetica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4771430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6pPr>
      <a:lvl7pPr marL="5638962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7pPr>
      <a:lvl8pPr marL="6506495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8pPr>
      <a:lvl9pPr marL="7374027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1pPr>
      <a:lvl2pPr marL="867533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2pPr>
      <a:lvl3pPr marL="1735065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3pPr>
      <a:lvl4pPr marL="2602598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4pPr>
      <a:lvl5pPr marL="3470130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5pPr>
      <a:lvl6pPr marL="4337663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6pPr>
      <a:lvl7pPr marL="5205195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7pPr>
      <a:lvl8pPr marL="6072728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8pPr>
      <a:lvl9pPr marL="6940260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.nl/ftr/studereninhetbuitenland/korte-buitenlandverblijven/korte-buitenlandverblijven" TargetMode="External"/><Relationship Id="rId2" Type="http://schemas.openxmlformats.org/officeDocument/2006/relationships/hyperlink" Target="mailto:internationaloffice@ftr.ru.n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internationaloffice@let.ru.nl" TargetMode="External"/><Relationship Id="rId2" Type="http://schemas.openxmlformats.org/officeDocument/2006/relationships/hyperlink" Target="mailto:internationaloffice@ftr.ru.n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u.nl/nwib/english/courses-offered/courses-offered/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u.nl/nwib/english/courses-offered/courses-offered/" TargetMode="External"/><Relationship Id="rId3" Type="http://schemas.openxmlformats.org/officeDocument/2006/relationships/hyperlink" Target="https://www.ru.nl/ftr/studereninhetbuitenland/korte-buitenlandverblijven/korte-buitenlandverblijven/summer-schools-nederland/" TargetMode="External"/><Relationship Id="rId7" Type="http://schemas.openxmlformats.org/officeDocument/2006/relationships/hyperlink" Target="https://www.shortcoursesportal.com/search/#q=ef-summer_school|lv-short|tc-EUR&amp;start=0&amp;order=relevance" TargetMode="External"/><Relationship Id="rId2" Type="http://schemas.openxmlformats.org/officeDocument/2006/relationships/hyperlink" Target="https://www.ru.nl/ftr/studereninhetbuitenland/korte-buitenlandverblijven/korte-buitenlandverblijven/summer-schools-internationaal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abroad.com/study-abroad/search/summer/study-abroad-1" TargetMode="External"/><Relationship Id="rId5" Type="http://schemas.openxmlformats.org/officeDocument/2006/relationships/hyperlink" Target="https://www.summerschoolsineurope.eu/" TargetMode="External"/><Relationship Id="rId4" Type="http://schemas.openxmlformats.org/officeDocument/2006/relationships/hyperlink" Target="https://www.ru.nl/radboudinternational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internationaloffice@ftr.ru.n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mfe03.hosting.ru.nl/fmi/webd/WebAanmeldingUitgaandeStudent?homeurl=https://www.ru.nl/io/grantlogin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200883" y="400043"/>
            <a:ext cx="14889249" cy="1079500"/>
          </a:xfrm>
        </p:spPr>
        <p:txBody>
          <a:bodyPr/>
          <a:lstStyle/>
          <a:p>
            <a:pPr algn="ctr"/>
            <a:r>
              <a:rPr lang="en-US" sz="6600" i="1" dirty="0"/>
              <a:t>Possibilities for a Short Stay Abroad</a:t>
            </a:r>
            <a:endParaRPr lang="nl-NL" sz="66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																	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Treja Wilkens &amp; Svenja van der Tol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3"/>
          </p:nvPr>
        </p:nvSpPr>
        <p:spPr>
          <a:xfrm>
            <a:off x="1200884" y="1642548"/>
            <a:ext cx="14889249" cy="973015"/>
          </a:xfrm>
        </p:spPr>
        <p:txBody>
          <a:bodyPr/>
          <a:lstStyle/>
          <a:p>
            <a:pPr algn="ctr"/>
            <a:r>
              <a:rPr lang="en-US" sz="4400" dirty="0"/>
              <a:t>International Office Philosophy, Theology and Religious Studies</a:t>
            </a:r>
          </a:p>
        </p:txBody>
      </p:sp>
      <p:pic>
        <p:nvPicPr>
          <p:cNvPr id="1026" name="Picture 2" descr="Afbeeldingsresultaat voor summer schoo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182" y="3322872"/>
            <a:ext cx="5905311" cy="441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250" y="3318318"/>
            <a:ext cx="4415245" cy="442233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38" y="3318318"/>
            <a:ext cx="3303087" cy="440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36425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Summer School Grant NL: Requirements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are enrolled as a </a:t>
            </a:r>
            <a:r>
              <a:rPr lang="en-US" b="1" dirty="0"/>
              <a:t>student at the Faculty of PTRS at Radboud University</a:t>
            </a:r>
            <a:r>
              <a:rPr lang="en-US" dirty="0"/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Summer/Winter School takes place </a:t>
            </a:r>
            <a:r>
              <a:rPr lang="en-US" b="1" dirty="0"/>
              <a:t>within the Netherlands or is </a:t>
            </a:r>
            <a:r>
              <a:rPr lang="en-US" b="1" dirty="0" err="1"/>
              <a:t>organised</a:t>
            </a:r>
            <a:r>
              <a:rPr lang="en-US" b="1" dirty="0"/>
              <a:t> by a Dutch university </a:t>
            </a:r>
            <a:r>
              <a:rPr lang="en-US" dirty="0"/>
              <a:t>(except </a:t>
            </a:r>
            <a:r>
              <a:rPr lang="en-US" dirty="0" err="1"/>
              <a:t>Radboud</a:t>
            </a:r>
            <a:r>
              <a:rPr lang="en-US" dirty="0"/>
              <a:t> University);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There is an </a:t>
            </a:r>
            <a:r>
              <a:rPr lang="en-US" b="1" dirty="0"/>
              <a:t>international focus</a:t>
            </a:r>
            <a:r>
              <a:rPr lang="en-US" dirty="0"/>
              <a:t> (topic, participants, teachers);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will be </a:t>
            </a:r>
            <a:r>
              <a:rPr lang="en-US" b="1" dirty="0"/>
              <a:t>awarded European Credits </a:t>
            </a:r>
            <a:r>
              <a:rPr lang="en-US" dirty="0"/>
              <a:t>(ECs);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Your application is relevant for your studies and </a:t>
            </a:r>
            <a:r>
              <a:rPr lang="en-US" b="1" dirty="0"/>
              <a:t>supported by a professor or study advisor</a:t>
            </a:r>
            <a:r>
              <a:rPr lang="en-US" dirty="0"/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have not received a Summer School grant yet, during your </a:t>
            </a:r>
            <a:r>
              <a:rPr lang="en-US" b="1" dirty="0"/>
              <a:t>studies at </a:t>
            </a:r>
            <a:r>
              <a:rPr lang="en-US" b="1" dirty="0" err="1"/>
              <a:t>Radboud</a:t>
            </a:r>
            <a:r>
              <a:rPr lang="en-US" b="1" dirty="0"/>
              <a:t> University</a:t>
            </a:r>
            <a:r>
              <a:rPr lang="en-US" dirty="0"/>
              <a:t>;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54762267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0884" y="720725"/>
            <a:ext cx="14889249" cy="574675"/>
          </a:xfrm>
        </p:spPr>
        <p:txBody>
          <a:bodyPr/>
          <a:lstStyle/>
          <a:p>
            <a:pPr algn="ctr"/>
            <a:r>
              <a:rPr lang="en-US" dirty="0"/>
              <a:t>Summer Grant PTRS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00732" y="1625824"/>
            <a:ext cx="14889083" cy="7020000"/>
          </a:xfrm>
        </p:spPr>
        <p:txBody>
          <a:bodyPr>
            <a:normAutofit fontScale="92500" lnSpcReduction="10000"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Email your application to </a:t>
            </a:r>
            <a:r>
              <a:rPr lang="en-US" dirty="0">
                <a:hlinkClick r:id="rId2"/>
              </a:rPr>
              <a:t>IO PTRS</a:t>
            </a:r>
            <a:r>
              <a:rPr lang="en-US" dirty="0"/>
              <a:t> and attach the following documents:</a:t>
            </a:r>
          </a:p>
          <a:p>
            <a:pPr lvl="1"/>
            <a:r>
              <a:rPr lang="en-US" dirty="0"/>
              <a:t>A description of the </a:t>
            </a:r>
            <a:r>
              <a:rPr lang="en-US" dirty="0" err="1"/>
              <a:t>programme</a:t>
            </a:r>
            <a:r>
              <a:rPr lang="en-US" dirty="0"/>
              <a:t> or link to the website</a:t>
            </a:r>
          </a:p>
          <a:p>
            <a:pPr lvl="1"/>
            <a:r>
              <a:rPr lang="en-US" dirty="0"/>
              <a:t>A short motivation letter</a:t>
            </a:r>
          </a:p>
          <a:p>
            <a:pPr lvl="1"/>
            <a:r>
              <a:rPr lang="en-US" dirty="0"/>
              <a:t>An overview of the expected costs (</a:t>
            </a:r>
            <a:r>
              <a:rPr lang="en-US" u="sng" dirty="0">
                <a:hlinkClick r:id="rId3"/>
              </a:rPr>
              <a:t>Dutch template</a:t>
            </a:r>
            <a:r>
              <a:rPr lang="en-US" u="sng" dirty="0"/>
              <a:t>)</a:t>
            </a:r>
            <a:endParaRPr lang="en-US" dirty="0"/>
          </a:p>
          <a:p>
            <a:pPr lvl="1"/>
            <a:r>
              <a:rPr lang="en-US" dirty="0"/>
              <a:t>A recommendation letter by a professor or student advisor</a:t>
            </a:r>
          </a:p>
          <a:p>
            <a:pPr>
              <a:buFont typeface="+mj-lt"/>
              <a:buAutoNum type="arabicPeriod"/>
            </a:pPr>
            <a:r>
              <a:rPr lang="en-US" dirty="0"/>
              <a:t>In case of approval, you will receive a confirmation by email</a:t>
            </a:r>
          </a:p>
          <a:p>
            <a:pPr>
              <a:buFont typeface="+mj-lt"/>
              <a:buAutoNum type="arabicPeriod"/>
            </a:pPr>
            <a:r>
              <a:rPr lang="en-US" dirty="0"/>
              <a:t>After participation, send the following documents to receive your grant: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Certificate of Attendance stating the obtained ECs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 financial </a:t>
            </a:r>
            <a:r>
              <a:rPr lang="en-US" dirty="0" err="1"/>
              <a:t>realisation</a:t>
            </a:r>
            <a:r>
              <a:rPr lang="en-US" dirty="0"/>
              <a:t> (template above) including proof of payments (invoices, bank transfers, etc.)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 short report of your Summer School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It is possible to</a:t>
            </a:r>
            <a:r>
              <a:rPr lang="en-US" dirty="0"/>
              <a:t> receive a 50 % advance payment of your grant.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3207823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About the </a:t>
            </a:r>
            <a:r>
              <a:rPr lang="en-US" dirty="0" err="1"/>
              <a:t>programme</a:t>
            </a:r>
            <a:r>
              <a:rPr lang="en-US" dirty="0"/>
              <a:t>: contact the </a:t>
            </a:r>
            <a:r>
              <a:rPr lang="en-US" dirty="0" err="1"/>
              <a:t>organising</a:t>
            </a:r>
            <a:r>
              <a:rPr lang="en-US" dirty="0"/>
              <a:t> team</a:t>
            </a:r>
          </a:p>
          <a:p>
            <a:endParaRPr lang="en-US" dirty="0"/>
          </a:p>
          <a:p>
            <a:r>
              <a:rPr lang="en-US" dirty="0"/>
              <a:t>About practical matters: contact </a:t>
            </a:r>
            <a:r>
              <a:rPr lang="en-US" dirty="0">
                <a:hlinkClick r:id="rId2"/>
              </a:rPr>
              <a:t>internationaloffice@ftr.ru.nl</a:t>
            </a:r>
            <a:endParaRPr lang="en-US" dirty="0"/>
          </a:p>
          <a:p>
            <a:endParaRPr lang="en-US" dirty="0"/>
          </a:p>
          <a:p>
            <a:r>
              <a:rPr lang="en-US" dirty="0"/>
              <a:t>About the Summer Grant: contact Svenja van der Tol via </a:t>
            </a:r>
            <a:r>
              <a:rPr lang="en-US" dirty="0">
                <a:hlinkClick r:id="rId3"/>
              </a:rPr>
              <a:t>internationaloffice@ftr.ru.nl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About adding your course to your transcript of records: contact the Board of Examiners</a:t>
            </a:r>
          </a:p>
        </p:txBody>
      </p:sp>
    </p:spTree>
    <p:extLst>
      <p:ext uri="{BB962C8B-B14F-4D97-AF65-F5344CB8AC3E}">
        <p14:creationId xmlns:p14="http://schemas.microsoft.com/office/powerpoint/2010/main" val="1784063256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Enjoy your Summer/Winter School!</a:t>
            </a:r>
            <a:endParaRPr lang="nl-NL" dirty="0"/>
          </a:p>
        </p:txBody>
      </p:sp>
      <p:pic>
        <p:nvPicPr>
          <p:cNvPr id="1026" name="Picture 2" descr="Afbeeldingsresultaat voor summer school radbo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359" y="1478388"/>
            <a:ext cx="10519048" cy="701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60776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What is an International Short Stay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Minimum 1 week, maximum +/- 6 weeks</a:t>
            </a:r>
          </a:p>
          <a:p>
            <a:r>
              <a:rPr lang="en-US" dirty="0"/>
              <a:t>International learning environment</a:t>
            </a:r>
          </a:p>
          <a:p>
            <a:r>
              <a:rPr lang="en-US" dirty="0"/>
              <a:t>2023/2024: online or off-line</a:t>
            </a:r>
          </a:p>
          <a:p>
            <a:r>
              <a:rPr lang="en-US" dirty="0"/>
              <a:t>Summer/Winter Schools</a:t>
            </a:r>
          </a:p>
          <a:p>
            <a:r>
              <a:rPr lang="en-US" dirty="0"/>
              <a:t>Course at a </a:t>
            </a:r>
            <a:r>
              <a:rPr lang="en-US" dirty="0">
                <a:hlinkClick r:id="rId2"/>
              </a:rPr>
              <a:t>Dutch Scientific Institute Abroad</a:t>
            </a:r>
            <a:r>
              <a:rPr lang="en-US" dirty="0"/>
              <a:t> (Rome, Florence, Athens, Rabat, Cairo, St. Petersburg)</a:t>
            </a:r>
          </a:p>
          <a:p>
            <a:r>
              <a:rPr lang="en-US" dirty="0"/>
              <a:t>Research institutes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0073652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Search for a </a:t>
            </a:r>
            <a:r>
              <a:rPr lang="en-US" dirty="0" err="1"/>
              <a:t>programme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International Office PTRS website</a:t>
            </a:r>
          </a:p>
          <a:p>
            <a:pPr lvl="1"/>
            <a:r>
              <a:rPr lang="en-US" dirty="0">
                <a:hlinkClick r:id="rId2"/>
              </a:rPr>
              <a:t>PTRS Summer Schools outside of the Netherlands 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PTRS Summer Schools within the Netherlands </a:t>
            </a:r>
            <a:endParaRPr lang="en-US" dirty="0"/>
          </a:p>
          <a:p>
            <a:pPr lvl="1"/>
            <a:r>
              <a:rPr lang="en-US" dirty="0"/>
              <a:t>We publish a selection of Summer/Winter Schools, but we do not have direct contact with the </a:t>
            </a:r>
            <a:r>
              <a:rPr lang="en-US" dirty="0" err="1"/>
              <a:t>organising</a:t>
            </a:r>
            <a:r>
              <a:rPr lang="en-US" dirty="0"/>
              <a:t> teams.</a:t>
            </a:r>
          </a:p>
          <a:p>
            <a:r>
              <a:rPr lang="en-US" dirty="0">
                <a:hlinkClick r:id="rId4"/>
              </a:rPr>
              <a:t>Website Central International Office</a:t>
            </a:r>
            <a:r>
              <a:rPr lang="en-US" dirty="0"/>
              <a:t>: for Summer and Winter Schools (some have special offers for RU students </a:t>
            </a:r>
            <a:r>
              <a:rPr lang="en-US" dirty="0">
                <a:sym typeface="Wingdings" panose="05000000000000000000" pitchFamily="2" charset="2"/>
              </a:rPr>
              <a:t> read the instructions for that carefully!</a:t>
            </a:r>
            <a:r>
              <a:rPr lang="en-US" dirty="0"/>
              <a:t>)</a:t>
            </a:r>
          </a:p>
          <a:p>
            <a:r>
              <a:rPr lang="en-US" dirty="0">
                <a:hlinkClick r:id="rId5"/>
              </a:rPr>
              <a:t>Website Summer Schools in Europe</a:t>
            </a:r>
            <a:endParaRPr lang="en-US" dirty="0"/>
          </a:p>
          <a:p>
            <a:r>
              <a:rPr lang="en-US" dirty="0">
                <a:hlinkClick r:id="rId6"/>
              </a:rPr>
              <a:t>Website Go Abroad</a:t>
            </a:r>
            <a:endParaRPr lang="en-US" dirty="0"/>
          </a:p>
          <a:p>
            <a:r>
              <a:rPr lang="en-US" dirty="0">
                <a:hlinkClick r:id="rId7"/>
              </a:rPr>
              <a:t>Short courses portal</a:t>
            </a:r>
            <a:endParaRPr lang="en-US" dirty="0"/>
          </a:p>
          <a:p>
            <a:r>
              <a:rPr lang="en-US" dirty="0">
                <a:hlinkClick r:id="rId8"/>
              </a:rPr>
              <a:t>Courses offered by a NWIB</a:t>
            </a:r>
            <a:endParaRPr lang="en-US" dirty="0"/>
          </a:p>
          <a:p>
            <a:r>
              <a:rPr lang="en-US" dirty="0"/>
              <a:t>Search directly on the website of a university</a:t>
            </a:r>
          </a:p>
        </p:txBody>
      </p:sp>
    </p:spTree>
    <p:extLst>
      <p:ext uri="{BB962C8B-B14F-4D97-AF65-F5344CB8AC3E}">
        <p14:creationId xmlns:p14="http://schemas.microsoft.com/office/powerpoint/2010/main" val="866351282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Summer School grants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Grants for Summer/Winter Schools </a:t>
            </a:r>
          </a:p>
          <a:p>
            <a:r>
              <a:rPr lang="en-US" dirty="0"/>
              <a:t>Within the Netherlands or outside of the Netherlands (faculty + central)</a:t>
            </a:r>
          </a:p>
          <a:p>
            <a:r>
              <a:rPr lang="en-US" dirty="0"/>
              <a:t>Online (2023-24) or on campus events</a:t>
            </a:r>
          </a:p>
          <a:p>
            <a:r>
              <a:rPr lang="en-US" dirty="0"/>
              <a:t>For all PTRS (full time student at Radboud University)</a:t>
            </a:r>
          </a:p>
          <a:p>
            <a:r>
              <a:rPr lang="en-US" dirty="0"/>
              <a:t>Independent of study phase or year</a:t>
            </a:r>
          </a:p>
          <a:p>
            <a:r>
              <a:rPr lang="en-US" dirty="0"/>
              <a:t>Grant will be issued once during studies at Radboud University</a:t>
            </a:r>
          </a:p>
          <a:p>
            <a:r>
              <a:rPr lang="en-US" dirty="0" err="1"/>
              <a:t>Organising</a:t>
            </a:r>
            <a:r>
              <a:rPr lang="en-US" dirty="0"/>
              <a:t> university/</a:t>
            </a:r>
            <a:r>
              <a:rPr lang="en-US" dirty="0" err="1"/>
              <a:t>organisation</a:t>
            </a:r>
            <a:r>
              <a:rPr lang="en-US" dirty="0"/>
              <a:t> does not have to be a partner university or a university at all</a:t>
            </a:r>
          </a:p>
          <a:p>
            <a:endParaRPr lang="en-US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5607936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Some examples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Happiness: east and west (Hong Kong)</a:t>
            </a:r>
          </a:p>
          <a:p>
            <a:r>
              <a:rPr lang="en-US" dirty="0"/>
              <a:t>German philosophy: from Kant to </a:t>
            </a:r>
            <a:r>
              <a:rPr lang="en-US" dirty="0" err="1"/>
              <a:t>Habernas</a:t>
            </a:r>
            <a:r>
              <a:rPr lang="en-US" dirty="0"/>
              <a:t> (Berlin)</a:t>
            </a:r>
          </a:p>
          <a:p>
            <a:r>
              <a:rPr lang="en-US" dirty="0"/>
              <a:t>Love and sex in the digital world: philosophy, ethics and theology (Tartu) </a:t>
            </a:r>
          </a:p>
          <a:p>
            <a:r>
              <a:rPr lang="en-US" dirty="0"/>
              <a:t>Philosophy in east Asian Literature (Seoul)</a:t>
            </a:r>
          </a:p>
          <a:p>
            <a:r>
              <a:rPr lang="en-US" dirty="0"/>
              <a:t>Philosophy of mind and ethics: dilemmas and thought experiments (Leeds) </a:t>
            </a:r>
          </a:p>
          <a:p>
            <a:r>
              <a:rPr lang="en-US" dirty="0"/>
              <a:t>Buddhist mindfulness and care (Amsterdam)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… And many more!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9353947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make a choice?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preference based on:</a:t>
            </a:r>
          </a:p>
          <a:p>
            <a:pPr lvl="1"/>
            <a:r>
              <a:rPr lang="en-US" dirty="0"/>
              <a:t>Subject (related to your degree or not)</a:t>
            </a:r>
          </a:p>
          <a:p>
            <a:pPr lvl="1"/>
            <a:r>
              <a:rPr lang="en-US" dirty="0"/>
              <a:t>Location</a:t>
            </a:r>
          </a:p>
          <a:p>
            <a:pPr lvl="1"/>
            <a:r>
              <a:rPr lang="en-US" dirty="0"/>
              <a:t>University</a:t>
            </a:r>
          </a:p>
          <a:p>
            <a:pPr lvl="1"/>
            <a:r>
              <a:rPr lang="en-US" dirty="0"/>
              <a:t>Language</a:t>
            </a:r>
          </a:p>
          <a:p>
            <a:pPr lvl="1"/>
            <a:r>
              <a:rPr lang="en-US" dirty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6886181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884" y="720725"/>
            <a:ext cx="14889249" cy="683532"/>
          </a:xfrm>
        </p:spPr>
        <p:txBody>
          <a:bodyPr/>
          <a:lstStyle/>
          <a:p>
            <a:pPr algn="ctr"/>
            <a:r>
              <a:rPr lang="en-US" dirty="0"/>
              <a:t>Summer School Grants </a:t>
            </a:r>
            <a:r>
              <a:rPr lang="en-US" dirty="0" err="1"/>
              <a:t>Radboud</a:t>
            </a:r>
            <a:r>
              <a:rPr lang="en-US" dirty="0"/>
              <a:t> University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074" y="1847404"/>
            <a:ext cx="14889083" cy="7020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10 Grants available for PTRS students: € 750,- in Europe, €1000,- outside Europe, € 750,- online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Max</a:t>
            </a:r>
            <a:r>
              <a:rPr lang="en-US" b="1" dirty="0"/>
              <a:t>. €375 per week </a:t>
            </a:r>
            <a:r>
              <a:rPr lang="en-US" dirty="0"/>
              <a:t>for a Summer/Winter School </a:t>
            </a:r>
            <a:r>
              <a:rPr lang="en-US" b="1" dirty="0"/>
              <a:t>online </a:t>
            </a:r>
            <a:r>
              <a:rPr lang="en-US" dirty="0"/>
              <a:t>(enrolment fee)</a:t>
            </a:r>
            <a:endParaRPr lang="en-US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Max</a:t>
            </a:r>
            <a:r>
              <a:rPr lang="en-US" b="1" dirty="0"/>
              <a:t>. €375 per week </a:t>
            </a:r>
            <a:r>
              <a:rPr lang="en-US" dirty="0"/>
              <a:t>for a Summer/Winter School </a:t>
            </a:r>
            <a:r>
              <a:rPr lang="en-US" b="1" dirty="0"/>
              <a:t>within Europe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Max</a:t>
            </a:r>
            <a:r>
              <a:rPr lang="en-US" b="1" dirty="0"/>
              <a:t>. €500 per week </a:t>
            </a:r>
            <a:r>
              <a:rPr lang="en-US" dirty="0"/>
              <a:t>for a Summer/Winter School </a:t>
            </a:r>
            <a:r>
              <a:rPr lang="en-US" b="1" dirty="0"/>
              <a:t>outside of Europe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Final grant allocation is calculated on the basis of the </a:t>
            </a:r>
            <a:r>
              <a:rPr lang="en-US" b="1" dirty="0"/>
              <a:t>number of days of your Summer/Winter School abroad</a:t>
            </a:r>
            <a:r>
              <a:rPr lang="en-US" dirty="0"/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Max. 75% of costs for travel, housing, participation fee, mandatory excursions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Max. reimbursement is 2 weeks</a:t>
            </a:r>
            <a:r>
              <a:rPr lang="en-US" dirty="0"/>
              <a:t>, you may participate in a short educational stay abroad  for a longer period.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First come, first serve</a:t>
            </a:r>
          </a:p>
          <a:p>
            <a:pPr marL="605148" lvl="1" indent="0">
              <a:buNone/>
            </a:pPr>
            <a:endParaRPr lang="en-US" dirty="0"/>
          </a:p>
          <a:p>
            <a:pPr marL="605148" lvl="1" indent="0">
              <a:buNone/>
            </a:pPr>
            <a:endParaRPr lang="en-US" dirty="0"/>
          </a:p>
          <a:p>
            <a:endParaRPr lang="en-US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7155598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Summer School Grant Requirements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0732" y="1486490"/>
            <a:ext cx="14889083" cy="702000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are enrolled as a (fulltime) </a:t>
            </a:r>
            <a:r>
              <a:rPr lang="en-US" b="1" dirty="0"/>
              <a:t>student at the Faculty of PTRS at Radboud University</a:t>
            </a:r>
            <a:r>
              <a:rPr lang="en-US" dirty="0"/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duration of your Summer/Winter School abroad is </a:t>
            </a:r>
            <a:r>
              <a:rPr lang="en-US" b="1" dirty="0"/>
              <a:t>at least 1 week </a:t>
            </a:r>
            <a:r>
              <a:rPr lang="en-US" dirty="0"/>
              <a:t>(consecutive);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Summer/Winter School takes place </a:t>
            </a:r>
            <a:r>
              <a:rPr lang="en-US" b="1" dirty="0"/>
              <a:t>abroad or online</a:t>
            </a:r>
            <a:r>
              <a:rPr lang="en-US" dirty="0"/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will be awarded European Credits (ECs);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have not received a Summer School grant yet, during your </a:t>
            </a:r>
            <a:r>
              <a:rPr lang="en-US" b="1" dirty="0"/>
              <a:t>studies at </a:t>
            </a:r>
            <a:r>
              <a:rPr lang="en-US" b="1" dirty="0" err="1"/>
              <a:t>Radboud</a:t>
            </a:r>
            <a:r>
              <a:rPr lang="en-US" b="1" dirty="0"/>
              <a:t> University</a:t>
            </a:r>
            <a:r>
              <a:rPr lang="en-US" dirty="0"/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will leave in more than 2 weeks time; </a:t>
            </a:r>
            <a:endParaRPr lang="en-US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have </a:t>
            </a:r>
            <a:r>
              <a:rPr lang="en-US" b="1" dirty="0"/>
              <a:t>permission</a:t>
            </a:r>
            <a:r>
              <a:rPr lang="en-US" dirty="0"/>
              <a:t> from the </a:t>
            </a:r>
            <a:r>
              <a:rPr lang="en-US" b="1" dirty="0"/>
              <a:t>Faculty International Office</a:t>
            </a:r>
            <a:r>
              <a:rPr lang="en-US" dirty="0"/>
              <a:t>; </a:t>
            </a:r>
          </a:p>
          <a:p>
            <a:pPr marL="909860" lvl="1" indent="-457200">
              <a:buFont typeface="Arial" panose="020B0604020202020204" pitchFamily="34" charset="0"/>
              <a:buChar char="•"/>
            </a:pPr>
            <a:r>
              <a:rPr lang="en-US" dirty="0"/>
              <a:t>Send your application with a </a:t>
            </a:r>
            <a:r>
              <a:rPr lang="en-US" b="1" dirty="0"/>
              <a:t>motivation letter</a:t>
            </a:r>
            <a:r>
              <a:rPr lang="en-US" dirty="0"/>
              <a:t>, </a:t>
            </a:r>
            <a:r>
              <a:rPr lang="en-US" b="1" dirty="0"/>
              <a:t>recommendation letter </a:t>
            </a:r>
            <a:r>
              <a:rPr lang="en-US" dirty="0"/>
              <a:t>and </a:t>
            </a:r>
            <a:r>
              <a:rPr lang="en-US" b="1" dirty="0"/>
              <a:t>description of the Summer/Winter School </a:t>
            </a:r>
            <a:r>
              <a:rPr lang="en-US" dirty="0"/>
              <a:t>to </a:t>
            </a:r>
            <a:r>
              <a:rPr lang="en-US" b="1" dirty="0">
                <a:hlinkClick r:id="rId3"/>
              </a:rPr>
              <a:t>internationaloffice@ftr.ru.nl</a:t>
            </a:r>
            <a:r>
              <a:rPr lang="en-US" b="1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After approval of your faculty International Office</a:t>
            </a:r>
            <a:r>
              <a:rPr lang="en-US" dirty="0"/>
              <a:t>, fill in the </a:t>
            </a:r>
            <a:r>
              <a:rPr lang="en-US" b="1" dirty="0">
                <a:hlinkClick r:id="rId4"/>
              </a:rPr>
              <a:t>online application </a:t>
            </a:r>
            <a:r>
              <a:rPr lang="en-US" dirty="0"/>
              <a:t>form and submit your </a:t>
            </a:r>
            <a:r>
              <a:rPr lang="en-US" b="1" dirty="0"/>
              <a:t>Grant Agreement </a:t>
            </a:r>
            <a:r>
              <a:rPr lang="en-US" dirty="0"/>
              <a:t>(filled out by you) and </a:t>
            </a:r>
            <a:r>
              <a:rPr lang="en-US" b="1" dirty="0"/>
              <a:t>Letter of Approval </a:t>
            </a:r>
            <a:r>
              <a:rPr lang="en-US" dirty="0"/>
              <a:t>(issued by International Office)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After the Summer/Winter School, submit a </a:t>
            </a:r>
            <a:r>
              <a:rPr lang="en-US" b="1" dirty="0"/>
              <a:t>Certificate of Attendance </a:t>
            </a:r>
            <a:r>
              <a:rPr lang="en-US" dirty="0"/>
              <a:t>and </a:t>
            </a:r>
            <a:r>
              <a:rPr lang="en-US" b="1" dirty="0"/>
              <a:t>report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726080824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884" y="720725"/>
            <a:ext cx="14889249" cy="683532"/>
          </a:xfrm>
        </p:spPr>
        <p:txBody>
          <a:bodyPr/>
          <a:lstStyle/>
          <a:p>
            <a:pPr algn="ctr"/>
            <a:r>
              <a:rPr lang="en-US" dirty="0"/>
              <a:t>Summer Grants NL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074" y="1847404"/>
            <a:ext cx="14889083" cy="7020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4 grants of € 500 available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Physical or online Summer Schools within the Netherlands (except </a:t>
            </a:r>
            <a:r>
              <a:rPr lang="en-US" dirty="0" err="1"/>
              <a:t>Radboud</a:t>
            </a:r>
            <a:r>
              <a:rPr lang="en-US" dirty="0"/>
              <a:t> University)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Max. 75% of costs for participation fee, literature, housing, etc.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First come, first serve</a:t>
            </a:r>
          </a:p>
          <a:p>
            <a:pPr marL="605148" lvl="1" indent="0">
              <a:buNone/>
            </a:pPr>
            <a:endParaRPr lang="en-US" dirty="0"/>
          </a:p>
          <a:p>
            <a:pPr marL="605148" lvl="1" indent="0">
              <a:buNone/>
            </a:pPr>
            <a:endParaRPr lang="en-US" dirty="0"/>
          </a:p>
          <a:p>
            <a:endParaRPr lang="en-US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3657566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1_Basis N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U_PPT_ENG_CP" id="{A2B2A2E5-8C10-3D48-B879-97090C454E52}" vid="{FD09F00C-FDC6-E347-A03D-C9781C1DC58D}"/>
    </a:ext>
  </a:extLst>
</a:theme>
</file>

<file path=ppt/theme/theme2.xml><?xml version="1.0" encoding="utf-8"?>
<a:theme xmlns:a="http://schemas.openxmlformats.org/drawingml/2006/main" name="Titel N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U_PPT_ENG_CP" id="{A2B2A2E5-8C10-3D48-B879-97090C454E52}" vid="{7DEE8FA5-744F-DF47-8956-AA68E72134BF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RU_PPT_ENG_CP</Template>
  <TotalTime>1</TotalTime>
  <Words>979</Words>
  <Application>Microsoft Office PowerPoint</Application>
  <PresentationFormat>Custom</PresentationFormat>
  <Paragraphs>110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Helvetica</vt:lpstr>
      <vt:lpstr>1_Basis NL</vt:lpstr>
      <vt:lpstr>Titel NL</vt:lpstr>
      <vt:lpstr>Possibilities for a Short Stay Abroad</vt:lpstr>
      <vt:lpstr>What is an International Short Stay</vt:lpstr>
      <vt:lpstr>Search for a programme</vt:lpstr>
      <vt:lpstr>Summer School grants</vt:lpstr>
      <vt:lpstr>Some examples</vt:lpstr>
      <vt:lpstr>How to make a choice?</vt:lpstr>
      <vt:lpstr>Summer School Grants Radboud University</vt:lpstr>
      <vt:lpstr>Summer School Grant Requirements</vt:lpstr>
      <vt:lpstr>Summer Grants NL</vt:lpstr>
      <vt:lpstr>Summer School Grant NL: Requirements</vt:lpstr>
      <vt:lpstr>Summer Grant PTRS</vt:lpstr>
      <vt:lpstr>Questions?</vt:lpstr>
      <vt:lpstr>Enjoy your Summer/Winter School!</vt:lpstr>
    </vt:vector>
  </TitlesOfParts>
  <Company>Radboud Universiteit Nijmegen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Kramer, I.J. (Ilja)</dc:creator>
  <cp:lastModifiedBy>Kornelis, A.C. (Anna)</cp:lastModifiedBy>
  <cp:revision>53</cp:revision>
  <cp:lastPrinted>2017-01-24T09:58:55Z</cp:lastPrinted>
  <dcterms:created xsi:type="dcterms:W3CDTF">2017-03-20T08:06:55Z</dcterms:created>
  <dcterms:modified xsi:type="dcterms:W3CDTF">2023-03-09T10:50:09Z</dcterms:modified>
</cp:coreProperties>
</file>