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710" r:id="rId5"/>
    <p:sldMasterId id="2147483723" r:id="rId6"/>
    <p:sldMasterId id="2147483736" r:id="rId7"/>
    <p:sldMasterId id="2147483749" r:id="rId8"/>
    <p:sldMasterId id="2147483762" r:id="rId9"/>
    <p:sldMasterId id="2147483775" r:id="rId10"/>
    <p:sldMasterId id="2147483788" r:id="rId11"/>
    <p:sldMasterId id="2147483801" r:id="rId12"/>
    <p:sldMasterId id="2147483814" r:id="rId13"/>
    <p:sldMasterId id="2147483827" r:id="rId14"/>
    <p:sldMasterId id="2147483840" r:id="rId15"/>
    <p:sldMasterId id="2147483853" r:id="rId16"/>
    <p:sldMasterId id="2147483866" r:id="rId17"/>
  </p:sldMasterIdLst>
  <p:notesMasterIdLst>
    <p:notesMasterId r:id="rId78"/>
  </p:notesMasterIdLst>
  <p:sldIdLst>
    <p:sldId id="367" r:id="rId18"/>
    <p:sldId id="349" r:id="rId19"/>
    <p:sldId id="350" r:id="rId20"/>
    <p:sldId id="352" r:id="rId21"/>
    <p:sldId id="353" r:id="rId22"/>
    <p:sldId id="355" r:id="rId23"/>
    <p:sldId id="356" r:id="rId24"/>
    <p:sldId id="357" r:id="rId25"/>
    <p:sldId id="358" r:id="rId26"/>
    <p:sldId id="361" r:id="rId27"/>
    <p:sldId id="362" r:id="rId28"/>
    <p:sldId id="387" r:id="rId29"/>
    <p:sldId id="257" r:id="rId30"/>
    <p:sldId id="295" r:id="rId31"/>
    <p:sldId id="392" r:id="rId32"/>
    <p:sldId id="405" r:id="rId33"/>
    <p:sldId id="348" r:id="rId34"/>
    <p:sldId id="393" r:id="rId35"/>
    <p:sldId id="256" r:id="rId36"/>
    <p:sldId id="403" r:id="rId37"/>
    <p:sldId id="304" r:id="rId38"/>
    <p:sldId id="420" r:id="rId39"/>
    <p:sldId id="261" r:id="rId40"/>
    <p:sldId id="299" r:id="rId41"/>
    <p:sldId id="385" r:id="rId42"/>
    <p:sldId id="322" r:id="rId43"/>
    <p:sldId id="323" r:id="rId44"/>
    <p:sldId id="426" r:id="rId45"/>
    <p:sldId id="428" r:id="rId46"/>
    <p:sldId id="427" r:id="rId47"/>
    <p:sldId id="434" r:id="rId48"/>
    <p:sldId id="432" r:id="rId49"/>
    <p:sldId id="431" r:id="rId50"/>
    <p:sldId id="402" r:id="rId51"/>
    <p:sldId id="400" r:id="rId52"/>
    <p:sldId id="430" r:id="rId53"/>
    <p:sldId id="401" r:id="rId54"/>
    <p:sldId id="386" r:id="rId55"/>
    <p:sldId id="406" r:id="rId56"/>
    <p:sldId id="302" r:id="rId57"/>
    <p:sldId id="408" r:id="rId58"/>
    <p:sldId id="409" r:id="rId59"/>
    <p:sldId id="407" r:id="rId60"/>
    <p:sldId id="415" r:id="rId61"/>
    <p:sldId id="411" r:id="rId62"/>
    <p:sldId id="410" r:id="rId63"/>
    <p:sldId id="412" r:id="rId64"/>
    <p:sldId id="433" r:id="rId65"/>
    <p:sldId id="413" r:id="rId66"/>
    <p:sldId id="416" r:id="rId67"/>
    <p:sldId id="424" r:id="rId68"/>
    <p:sldId id="414" r:id="rId69"/>
    <p:sldId id="417" r:id="rId70"/>
    <p:sldId id="418" r:id="rId71"/>
    <p:sldId id="419" r:id="rId72"/>
    <p:sldId id="331" r:id="rId73"/>
    <p:sldId id="333" r:id="rId74"/>
    <p:sldId id="337" r:id="rId75"/>
    <p:sldId id="436" r:id="rId76"/>
    <p:sldId id="320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milla Nor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39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3" autoAdjust="0"/>
    <p:restoredTop sz="94669"/>
  </p:normalViewPr>
  <p:slideViewPr>
    <p:cSldViewPr>
      <p:cViewPr varScale="1">
        <p:scale>
          <a:sx n="74" d="100"/>
          <a:sy n="74" d="100"/>
        </p:scale>
        <p:origin x="145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theme" Target="theme/theme1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A0594-1972-4B39-B43C-6E0CA0488A35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EA8E9-D04C-4459-B46F-092278F07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0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33189356c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33189356c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13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33189356c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33189356c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281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57b4c7a1f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57b4c7a1f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215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557b4c7a1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557b4c7a1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020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33189356c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33189356c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07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33189356c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33189356c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674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33189356c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33189356c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18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33189356c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33189356c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36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33189356c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33189356c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166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33189356c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33189356c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473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33189356c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33189356c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46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33189356c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33189356c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589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33189356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33189356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27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8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21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570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930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38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0733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617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876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827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1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476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914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72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950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750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282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085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5775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456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45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216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378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718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00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232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15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810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21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074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687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56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631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743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218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223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566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048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840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16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07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680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388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572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515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201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770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02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899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56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435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375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325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376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964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396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60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147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57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686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528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181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788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471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1812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091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79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505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92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131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366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564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710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986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5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2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4263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537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31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607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429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00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123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311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962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004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403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466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072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457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320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087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779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75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8848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518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968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521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3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394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3756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41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16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94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87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02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78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87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6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64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88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183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71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42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50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44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0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4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10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41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39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86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25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559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13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71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48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7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51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91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0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42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4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06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135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461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11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8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77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36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58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05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11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258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06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75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370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66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23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615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44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7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348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29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25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71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680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6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170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391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605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5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519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905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31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773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648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6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117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14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618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6952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AE54DCBF-AA98-4C2A-AE41-D96E98B834DE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10/16/2019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E391-F1A0-4118-A8EB-FC23EAA10F1B}" type="slidenum">
              <a:rPr lang="en-US" smtClean="0">
                <a:solidFill>
                  <a:srgbClr val="695D46"/>
                </a:solidFill>
              </a:rPr>
              <a:pPr/>
              <a:t>‹#›</a:t>
            </a:fld>
            <a:endParaRPr lang="en-US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581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6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417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60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848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5D46"/>
                </a:solidFill>
              </a:rPr>
              <a:pPr/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410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06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78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2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96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352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95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667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54DCBF-AA98-4C2A-AE41-D96E98B834D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639E391-F1A0-4118-A8EB-FC23EAA10F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51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2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47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28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9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62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673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gri.eco.ku.ac.th/inter/www/ms_agreco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hyperlink" Target="http://agri.eco.ku.ac.th/inter/www/ph_d_agreco.html" TargetMode="External"/><Relationship Id="rId4" Type="http://schemas.openxmlformats.org/officeDocument/2006/relationships/hyperlink" Target="http://www.grad.eco.ku.ac.th/MECONs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iad.intaff.ku.ac.th/wordpress/?page_id=8476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4.jpeg"/><Relationship Id="rId5" Type="http://schemas.openxmlformats.org/officeDocument/2006/relationships/image" Target="../media/image52.pn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2.pn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52.pn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52.pn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52.pn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fecownc@ku.ac.th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eeba.eco.ku.ac.t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7391400" cy="12192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Economics 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Kasetsart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 Bangkok, Thailand</a:t>
            </a:r>
          </a:p>
        </p:txBody>
      </p:sp>
      <p:pic>
        <p:nvPicPr>
          <p:cNvPr id="4" name="Picture 3" descr="http://pirun.ku.ac.th/~fscijsw/logo_gif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33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920"/>
            <a:ext cx="4190760" cy="2666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9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3108938"/>
            <a:ext cx="4190760" cy="3182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0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472461"/>
            <a:ext cx="3961920" cy="2636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1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920" y="3540600"/>
            <a:ext cx="3962280" cy="2783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0"/>
            <a:ext cx="9601200" cy="7421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524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Kasetsart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 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038600"/>
            <a:ext cx="6400800" cy="7620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Bangkok, Thailand</a:t>
            </a:r>
          </a:p>
          <a:p>
            <a:endParaRPr lang="en-US" sz="4400" dirty="0">
              <a:solidFill>
                <a:schemeClr val="accent3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5" name="Picture 4" descr="ku_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718" y="692696"/>
            <a:ext cx="2210032" cy="22029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75907" y="6858000"/>
            <a:ext cx="286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obe Gothic Std B" pitchFamily="34" charset="-128"/>
                <a:ea typeface="Adobe Gothic Std B" pitchFamily="34" charset="-128"/>
              </a:rPr>
              <a:t>http://www.eco.ku.ac.th/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1744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28" y="6858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Kasetsart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University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1628800"/>
            <a:ext cx="8515672" cy="46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Established 				1943</a:t>
            </a: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300" b="1" dirty="0">
                <a:solidFill>
                  <a:srgbClr val="000000"/>
                </a:solidFill>
              </a:rPr>
              <a:t>Largest Public Research University in Thailand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300" b="1" noProof="0" dirty="0" smtClean="0">
                <a:solidFill>
                  <a:srgbClr val="000000"/>
                </a:solidFill>
              </a:rPr>
              <a:t>Degree Programs        Bachelor  Masters  </a:t>
            </a:r>
            <a:r>
              <a:rPr lang="en-US" sz="3300" b="1" noProof="0" dirty="0" err="1" smtClean="0">
                <a:solidFill>
                  <a:srgbClr val="000000"/>
                </a:solidFill>
              </a:rPr>
              <a:t>Ph</a:t>
            </a:r>
            <a:r>
              <a:rPr lang="en-US" sz="3300" b="1" dirty="0" smtClean="0">
                <a:solidFill>
                  <a:srgbClr val="000000"/>
                </a:solidFill>
              </a:rPr>
              <a:t>.D.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300" b="1" dirty="0">
                <a:solidFill>
                  <a:srgbClr val="000000"/>
                </a:solidFill>
              </a:rPr>
              <a:t>		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Enrollment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			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70,000 students</a:t>
            </a:r>
            <a:endParaRPr kumimoji="0" lang="th-TH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Main </a:t>
            </a:r>
            <a:r>
              <a:rPr lang="en-US" sz="3300" b="1" dirty="0">
                <a:solidFill>
                  <a:srgbClr val="000000"/>
                </a:solidFill>
              </a:rPr>
              <a:t>Campus	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Bang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Khen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Bangkok 							42,000 students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Gallery</a:t>
            </a:r>
          </a:p>
        </p:txBody>
      </p:sp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97" y="0"/>
            <a:ext cx="9144000" cy="7421744"/>
          </a:xfrm>
        </p:spPr>
      </p:pic>
      <p:pic>
        <p:nvPicPr>
          <p:cNvPr id="1027" name="Picture 3" descr="C:\Users\USER\Desktop\885608_10153217090177451_3776863056451119437_o.jpg"/>
          <p:cNvPicPr>
            <a:picLocks noChangeAspect="1" noChangeArrowheads="1"/>
          </p:cNvPicPr>
          <p:nvPr/>
        </p:nvPicPr>
        <p:blipFill>
          <a:blip r:embed="rId3" cstate="print"/>
          <a:srcRect l="6299" r="7087"/>
          <a:stretch>
            <a:fillRect/>
          </a:stretch>
        </p:blipFill>
        <p:spPr bwMode="auto">
          <a:xfrm>
            <a:off x="263047" y="914400"/>
            <a:ext cx="8728553" cy="56388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8800" y="2819400"/>
            <a:ext cx="3276600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9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5105400" cy="2819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0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5000" y="609599"/>
            <a:ext cx="3123720" cy="1828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1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400" y="3429000"/>
            <a:ext cx="4800600" cy="28538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 descr="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700" y="391388"/>
            <a:ext cx="4260300" cy="43192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4" descr="D:\image\10-06-2013\DSC_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146" y="2057400"/>
            <a:ext cx="4352438" cy="46828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359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1744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28" y="6858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Kasetsart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University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Faculty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628800"/>
            <a:ext cx="8763000" cy="50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3300" b="1" dirty="0">
                <a:solidFill>
                  <a:srgbClr val="000000"/>
                </a:solidFill>
              </a:rPr>
              <a:t>Agriculture   			Agro-Industry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3300" b="1" dirty="0">
                <a:solidFill>
                  <a:srgbClr val="000000"/>
                </a:solidFill>
              </a:rPr>
              <a:t>Architecture			Business Administration 	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College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300" b="1" dirty="0">
                <a:solidFill>
                  <a:srgbClr val="000000"/>
                </a:solidFill>
              </a:rPr>
              <a:t>of Environment		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Economics 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Education				Engineering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Fisheries				</a:t>
            </a:r>
            <a:r>
              <a:rPr lang="en-US" sz="3300" b="1" dirty="0">
                <a:solidFill>
                  <a:srgbClr val="000000"/>
                </a:solidFill>
              </a:rPr>
              <a:t>Forestry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3300" b="1" dirty="0">
                <a:solidFill>
                  <a:srgbClr val="000000"/>
                </a:solidFill>
              </a:rPr>
              <a:t>Humanities				Science		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3300" b="1" dirty="0">
                <a:solidFill>
                  <a:srgbClr val="000000"/>
                </a:solidFill>
              </a:rPr>
              <a:t>Social Science			Veterinary Medicine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3300" b="1" dirty="0">
                <a:solidFill>
                  <a:srgbClr val="000000"/>
                </a:solidFill>
              </a:rPr>
              <a:t>Veterinary Technology		Graduate School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defRPr/>
            </a:pP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364" y="-152400"/>
            <a:ext cx="9144000" cy="7421744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28" y="3810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1066800"/>
            <a:ext cx="8668072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i="1" dirty="0"/>
              <a:t>QS World University Ranking 2020 </a:t>
            </a:r>
            <a:r>
              <a:rPr lang="en-US" sz="2800" dirty="0"/>
              <a:t> Overall 	+801 </a:t>
            </a:r>
          </a:p>
          <a:p>
            <a:r>
              <a:rPr lang="en-US" sz="2800" i="1" dirty="0"/>
              <a:t>Region Ranking:	</a:t>
            </a:r>
            <a:r>
              <a:rPr lang="en-US" sz="2800" dirty="0"/>
              <a:t>Asia University Ranking	149</a:t>
            </a:r>
          </a:p>
          <a:p>
            <a:r>
              <a:rPr lang="en-US" sz="2800" dirty="0"/>
              <a:t>	</a:t>
            </a:r>
            <a:r>
              <a:rPr lang="en-US" sz="2800" i="1" dirty="0"/>
              <a:t>Subject Specialties:</a:t>
            </a:r>
            <a:endParaRPr lang="en-US" sz="2800" dirty="0"/>
          </a:p>
          <a:p>
            <a:pPr eaLnBrk="0" hangingPunct="0"/>
            <a:r>
              <a:rPr lang="en-US" sz="2800" dirty="0"/>
              <a:t>Agriculture &amp; Forestry     58	</a:t>
            </a:r>
          </a:p>
          <a:p>
            <a:pPr eaLnBrk="0" hangingPunct="0"/>
            <a:r>
              <a:rPr lang="en-US" sz="2800" dirty="0"/>
              <a:t>Biological Sciences		504</a:t>
            </a:r>
          </a:p>
          <a:p>
            <a:pPr eaLnBrk="0" hangingPunct="0"/>
            <a:r>
              <a:rPr lang="en-US" sz="2800" dirty="0"/>
              <a:t>Business	477		Chemical Engineering	391</a:t>
            </a:r>
          </a:p>
          <a:p>
            <a:pPr eaLnBrk="0" hangingPunct="0"/>
            <a:r>
              <a:rPr lang="en-US" sz="2800" dirty="0"/>
              <a:t>Chemistry	445		Computer Science		647</a:t>
            </a:r>
          </a:p>
          <a:p>
            <a:pPr eaLnBrk="0" hangingPunct="0"/>
            <a:r>
              <a:rPr lang="en-US" sz="2800" dirty="0"/>
              <a:t>Economics	585		Electrical Engineering	527</a:t>
            </a:r>
          </a:p>
          <a:p>
            <a:pPr eaLnBrk="0" hangingPunct="0"/>
            <a:r>
              <a:rPr lang="en-US" sz="2800" dirty="0"/>
              <a:t>Education	471		Environmental Sciences    295</a:t>
            </a:r>
          </a:p>
          <a:p>
            <a:pPr eaLnBrk="0" hangingPunct="0"/>
            <a:r>
              <a:rPr lang="en-US" sz="2800" dirty="0"/>
              <a:t>Languages	558		Mech. Aeronautical &amp;	457</a:t>
            </a:r>
          </a:p>
          <a:p>
            <a:pPr eaLnBrk="0" hangingPunct="0"/>
            <a:r>
              <a:rPr lang="en-US" sz="2800" dirty="0"/>
              <a:t>				Manufacturing Engineering</a:t>
            </a:r>
          </a:p>
          <a:p>
            <a:r>
              <a:rPr lang="en-US" i="1" dirty="0"/>
              <a:t>		</a:t>
            </a:r>
            <a:endParaRPr lang="en-US" dirty="0"/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0512" cy="7421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Faculty of Economics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648072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Kasetsart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 University</a:t>
            </a:r>
          </a:p>
        </p:txBody>
      </p:sp>
      <p:pic>
        <p:nvPicPr>
          <p:cNvPr id="6" name="Picture 4" descr="ec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3" y="692696"/>
            <a:ext cx="91917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43200" y="4725144"/>
            <a:ext cx="353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dobe Gothic Std B" pitchFamily="34" charset="-128"/>
                <a:ea typeface="Adobe Gothic Std B" pitchFamily="34" charset="-128"/>
              </a:rPr>
              <a:t>Bangkok Thailand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5907" y="6858000"/>
            <a:ext cx="286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obe Gothic Std B" pitchFamily="34" charset="-128"/>
                <a:ea typeface="Adobe Gothic Std B" pitchFamily="34" charset="-128"/>
              </a:rPr>
              <a:t>http://www.eco.ku.ac.th/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457200" y="76200"/>
            <a:ext cx="822924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Welcome to the City of Angels </a:t>
            </a:r>
            <a:r>
              <a:rPr lang="en-US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กรุงเทพมหานคร</a:t>
            </a:r>
            <a:endParaRPr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5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33400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364" y="-152400"/>
            <a:ext cx="9144000" cy="7421744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28" y="3810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381000"/>
            <a:ext cx="8515672" cy="647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ACULTY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ECONOMICS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International Undergraduate Degree Programs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EEBA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Bachelor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Arts in Entrepreneurial Economics</a:t>
            </a: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300" b="1" dirty="0">
                <a:solidFill>
                  <a:srgbClr val="000000"/>
                </a:solidFill>
              </a:rPr>
              <a:t>	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Founded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2008 / </a:t>
            </a:r>
            <a:r>
              <a:rPr lang="en-US" sz="3300" b="1" dirty="0" smtClean="0">
                <a:solidFill>
                  <a:srgbClr val="000000"/>
                </a:solidFill>
              </a:rPr>
              <a:t>enrollment </a:t>
            </a:r>
            <a:r>
              <a:rPr lang="en-US" sz="3300" b="1" dirty="0">
                <a:solidFill>
                  <a:srgbClr val="000000"/>
                </a:solidFill>
              </a:rPr>
              <a:t>400 Students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300" b="1" dirty="0" err="1">
                <a:solidFill>
                  <a:srgbClr val="000000"/>
                </a:solidFill>
              </a:rPr>
              <a:t>BEcon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smtClean="0">
                <a:solidFill>
                  <a:srgbClr val="000000"/>
                </a:solidFill>
              </a:rPr>
              <a:t>- </a:t>
            </a:r>
            <a:r>
              <a:rPr lang="en-US" sz="3300" b="1" dirty="0" smtClean="0">
                <a:solidFill>
                  <a:srgbClr val="000000"/>
                </a:solidFill>
              </a:rPr>
              <a:t>Bachelor </a:t>
            </a:r>
            <a:r>
              <a:rPr lang="en-US" sz="3300" b="1" dirty="0">
                <a:solidFill>
                  <a:srgbClr val="000000"/>
                </a:solidFill>
              </a:rPr>
              <a:t>of Economics (English)</a:t>
            </a: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300" b="1" dirty="0">
                <a:solidFill>
                  <a:srgbClr val="000000"/>
                </a:solidFill>
              </a:rPr>
              <a:t>	</a:t>
            </a:r>
            <a:r>
              <a:rPr lang="en-US" sz="3300" b="1" dirty="0" smtClean="0">
                <a:solidFill>
                  <a:srgbClr val="000000"/>
                </a:solidFill>
              </a:rPr>
              <a:t>Founded </a:t>
            </a:r>
            <a:r>
              <a:rPr lang="en-US" sz="3300" b="1" dirty="0">
                <a:solidFill>
                  <a:srgbClr val="000000"/>
                </a:solidFill>
              </a:rPr>
              <a:t>2014 / </a:t>
            </a:r>
            <a:r>
              <a:rPr lang="en-US" sz="3300" b="1" dirty="0" smtClean="0">
                <a:solidFill>
                  <a:srgbClr val="000000"/>
                </a:solidFill>
              </a:rPr>
              <a:t>enrollment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250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570" y="1"/>
            <a:ext cx="8511429" cy="60959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Calibri" pitchFamily="34" charset="0"/>
              </a:rPr>
              <a:t>Faculty of Economics – Classroom Building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327771" cy="366183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US" sz="2600" b="1" dirty="0">
              <a:solidFill>
                <a:srgbClr val="000000"/>
              </a:solidFill>
            </a:endParaRPr>
          </a:p>
        </p:txBody>
      </p:sp>
      <p:pic>
        <p:nvPicPr>
          <p:cNvPr id="3076" name="Picture 4" descr="D:\image\10-06-2013\DSC_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85801"/>
            <a:ext cx="9067800" cy="617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123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Adobe Gothic Std B" pitchFamily="34" charset="-128"/>
                <a:ea typeface="Adobe Gothic Std B" pitchFamily="34" charset="-128"/>
              </a:rPr>
              <a:t>Program highlights</a:t>
            </a:r>
          </a:p>
        </p:txBody>
      </p:sp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1744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381000"/>
            <a:ext cx="8227368" cy="5699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EEBA &amp; </a:t>
            </a:r>
            <a:r>
              <a:rPr lang="en-US" sz="36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BEcon</a:t>
            </a:r>
            <a:r>
              <a:rPr lang="en-US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 PROGRAMS </a:t>
            </a:r>
          </a:p>
          <a:p>
            <a:pPr eaLnBrk="0" hangingPunct="0"/>
            <a:r>
              <a:rPr lang="en-US" sz="3200" b="1" dirty="0" smtClean="0">
                <a:solidFill>
                  <a:prstClr val="black"/>
                </a:solidFill>
              </a:rPr>
              <a:t>All </a:t>
            </a:r>
            <a:r>
              <a:rPr lang="en-US" sz="3200" b="1" dirty="0" smtClean="0">
                <a:solidFill>
                  <a:prstClr val="black"/>
                </a:solidFill>
              </a:rPr>
              <a:t>classes </a:t>
            </a:r>
            <a:r>
              <a:rPr lang="en-US" sz="3200" b="1" dirty="0">
                <a:solidFill>
                  <a:prstClr val="black"/>
                </a:solidFill>
              </a:rPr>
              <a:t>in </a:t>
            </a:r>
            <a:r>
              <a:rPr lang="en-US" sz="3200" b="1" dirty="0" smtClean="0">
                <a:solidFill>
                  <a:prstClr val="black"/>
                </a:solidFill>
              </a:rPr>
              <a:t>the </a:t>
            </a:r>
            <a:r>
              <a:rPr lang="en-US" sz="3200" b="1" dirty="0">
                <a:solidFill>
                  <a:prstClr val="black"/>
                </a:solidFill>
              </a:rPr>
              <a:t>international degree programs </a:t>
            </a:r>
            <a:r>
              <a:rPr lang="en-US" sz="3200" b="1" dirty="0" smtClean="0">
                <a:solidFill>
                  <a:prstClr val="black"/>
                </a:solidFill>
              </a:rPr>
              <a:t>are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</a:rPr>
              <a:t>taught </a:t>
            </a:r>
            <a:r>
              <a:rPr lang="en-US" sz="3200" b="1" dirty="0">
                <a:solidFill>
                  <a:prstClr val="black"/>
                </a:solidFill>
              </a:rPr>
              <a:t>in English.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prstClr val="black"/>
                </a:solidFill>
              </a:rPr>
              <a:t>Emphasize </a:t>
            </a:r>
            <a:r>
              <a:rPr lang="en-US" sz="3200" b="1" dirty="0">
                <a:solidFill>
                  <a:prstClr val="black"/>
                </a:solidFill>
              </a:rPr>
              <a:t>on applied research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prstClr val="black"/>
                </a:solidFill>
              </a:rPr>
              <a:t>Faculty </a:t>
            </a:r>
            <a:r>
              <a:rPr lang="en-US" sz="3200" b="1" dirty="0">
                <a:solidFill>
                  <a:prstClr val="black"/>
                </a:solidFill>
              </a:rPr>
              <a:t>– Ph.D. </a:t>
            </a:r>
            <a:r>
              <a:rPr lang="en-US" sz="3200" b="1" dirty="0" smtClean="0">
                <a:solidFill>
                  <a:prstClr val="black"/>
                </a:solidFill>
              </a:rPr>
              <a:t>from </a:t>
            </a:r>
            <a:r>
              <a:rPr lang="en-US" sz="3200" b="1" dirty="0">
                <a:solidFill>
                  <a:prstClr val="black"/>
                </a:solidFill>
              </a:rPr>
              <a:t>highly regarded universities (90% </a:t>
            </a:r>
            <a:r>
              <a:rPr lang="en-US" sz="3200" b="1" dirty="0" smtClean="0">
                <a:solidFill>
                  <a:prstClr val="black"/>
                </a:solidFill>
              </a:rPr>
              <a:t>of the faculty who teach </a:t>
            </a:r>
            <a:r>
              <a:rPr lang="en-US" sz="3200" b="1" dirty="0" smtClean="0">
                <a:solidFill>
                  <a:prstClr val="black"/>
                </a:solidFill>
              </a:rPr>
              <a:t>have </a:t>
            </a:r>
            <a:r>
              <a:rPr lang="en-US" sz="3200" b="1" dirty="0" smtClean="0">
                <a:solidFill>
                  <a:prstClr val="black"/>
                </a:solidFill>
              </a:rPr>
              <a:t>completed </a:t>
            </a:r>
            <a:r>
              <a:rPr lang="en-US" sz="3200" b="1" dirty="0" smtClean="0">
                <a:solidFill>
                  <a:prstClr val="black"/>
                </a:solidFill>
              </a:rPr>
              <a:t>graduate studies in </a:t>
            </a:r>
            <a:r>
              <a:rPr lang="en-US" sz="3200" b="1" dirty="0" smtClean="0">
                <a:solidFill>
                  <a:prstClr val="black"/>
                </a:solidFill>
              </a:rPr>
              <a:t>English </a:t>
            </a:r>
            <a:r>
              <a:rPr lang="en-US" sz="3200" b="1" dirty="0">
                <a:solidFill>
                  <a:prstClr val="black"/>
                </a:solidFill>
              </a:rPr>
              <a:t>language programs abroad)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</a:rPr>
              <a:t>New and modern teaching facilities</a:t>
            </a: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611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ordia New" pitchFamily="34" charset="-34"/>
              </a:rPr>
              <a:t>Master’s Degree Programs</a:t>
            </a:r>
            <a:endParaRPr lang="en-US" dirty="0"/>
          </a:p>
        </p:txBody>
      </p:sp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1744"/>
          </a:xfrm>
        </p:spPr>
      </p:pic>
      <p:sp>
        <p:nvSpPr>
          <p:cNvPr id="5" name="Rectangle 4"/>
          <p:cNvSpPr/>
          <p:nvPr/>
        </p:nvSpPr>
        <p:spPr>
          <a:xfrm>
            <a:off x="251520" y="762000"/>
            <a:ext cx="85876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Graduate English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International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Program</a:t>
            </a:r>
          </a:p>
          <a:p>
            <a:pPr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M.S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. 	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	Agricultural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and Resource Economics</a:t>
            </a:r>
            <a:b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</a:b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  <a:hlinkClick r:id="rId3"/>
              </a:rPr>
              <a:t>http://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  <a:hlinkClick r:id="rId3"/>
              </a:rPr>
              <a:t>agri.eco.ku.ac.th/inter/www/ms_agreco.html</a:t>
            </a: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M.Econ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  <a:t>. 	Economics </a:t>
            </a:r>
            <a:b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itchFamily="34" charset="0"/>
              </a:rPr>
            </a:br>
            <a:r>
              <a:rPr lang="en-US" sz="2800" b="1" dirty="0">
                <a:latin typeface="+mj-lt"/>
                <a:cs typeface="Arial" pitchFamily="34" charset="0"/>
              </a:rPr>
              <a:t> </a:t>
            </a:r>
            <a:r>
              <a:rPr lang="en-US" sz="2800" b="1" dirty="0">
                <a:latin typeface="+mj-lt"/>
                <a:cs typeface="Arial" pitchFamily="34" charset="0"/>
                <a:hlinkClick r:id="rId4"/>
              </a:rPr>
              <a:t>http://www.grad.eco.ku.ac.th/MECONs.html</a:t>
            </a:r>
            <a:endParaRPr lang="en-US" sz="2800" b="1" dirty="0"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Ph.D.  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	Agricultural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and Resource Economics</a:t>
            </a:r>
          </a:p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hlinkClick r:id="rId5"/>
              </a:rPr>
              <a:t>http://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agri.eco.ku.ac.th/inter/www/ph_d_agreco.html</a:t>
            </a:r>
            <a:endParaRPr lang="en-US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 descr="http://pirun.ku.ac.th/~fscijsw/logo_gif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59576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US" dirty="0">
                <a:latin typeface="Adobe Gothic Std B" pitchFamily="34" charset="-128"/>
                <a:ea typeface="Adobe Gothic Std B" pitchFamily="34" charset="-128"/>
              </a:rPr>
              <a:t>EEBA Major Programs</a:t>
            </a:r>
          </a:p>
        </p:txBody>
      </p:sp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1955" y="-152400"/>
            <a:ext cx="9144000" cy="7421744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52400"/>
            <a:ext cx="8686799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   EEBA  -   AREAS OF FOCUS / MAJORS</a:t>
            </a:r>
          </a:p>
          <a:p>
            <a:pPr>
              <a:lnSpc>
                <a:spcPct val="200000"/>
              </a:lnSpc>
              <a:spcBef>
                <a:spcPct val="20000"/>
              </a:spcBef>
              <a:defRPr/>
            </a:pPr>
            <a:r>
              <a:rPr lang="en-US" sz="3600" b="1" dirty="0" smtClean="0">
                <a:solidFill>
                  <a:srgbClr val="000000"/>
                </a:solidFill>
              </a:rPr>
              <a:t>Economics of Finance for Entrepreneurs</a:t>
            </a:r>
          </a:p>
          <a:p>
            <a:pPr>
              <a:lnSpc>
                <a:spcPct val="200000"/>
              </a:lnSpc>
              <a:spcBef>
                <a:spcPct val="2000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Economics of Logistics</a:t>
            </a:r>
          </a:p>
          <a:p>
            <a:pPr>
              <a:lnSpc>
                <a:spcPct val="200000"/>
              </a:lnSpc>
              <a:spcBef>
                <a:spcPct val="2000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Economics of Tourism &amp; Hospitality</a:t>
            </a:r>
          </a:p>
          <a:p>
            <a:pPr>
              <a:lnSpc>
                <a:spcPct val="200000"/>
              </a:lnSpc>
              <a:spcBef>
                <a:spcPct val="20000"/>
              </a:spcBef>
              <a:defRPr/>
            </a:pPr>
            <a:r>
              <a:rPr lang="en-US" sz="3600" b="1" dirty="0" smtClean="0">
                <a:solidFill>
                  <a:srgbClr val="000000"/>
                </a:solidFill>
              </a:rPr>
              <a:t>Economics of Agricultural Business &amp; Food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3600" b="1" dirty="0"/>
              <a:t>Student Exchange Program</a:t>
            </a:r>
            <a:endParaRPr lang="en-US" dirty="0"/>
          </a:p>
        </p:txBody>
      </p:sp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174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457200"/>
            <a:ext cx="8915400" cy="617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Adobe Gothic Std B" pitchFamily="34" charset="-128"/>
              <a:cs typeface="Arial" pitchFamily="34" charset="0"/>
            </a:endParaRPr>
          </a:p>
          <a:p>
            <a:pPr marL="457200" lvl="0" indent="-457200">
              <a:spcBef>
                <a:spcPct val="20000"/>
              </a:spcBef>
              <a:defRPr/>
            </a:pP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BEcon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- BACHELOR OF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ECONOMICS (ENGLISH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/>
              <a:t> </a:t>
            </a:r>
            <a:r>
              <a:rPr lang="en-US" sz="3200" dirty="0"/>
              <a:t>   </a:t>
            </a:r>
          </a:p>
          <a:p>
            <a:r>
              <a:rPr lang="en-US" sz="3200" dirty="0"/>
              <a:t>                        </a:t>
            </a:r>
          </a:p>
          <a:p>
            <a:r>
              <a:rPr lang="en-US" sz="3200" b="1" dirty="0"/>
              <a:t>Explores the theories, principles, and applications of economics on society </a:t>
            </a:r>
          </a:p>
          <a:p>
            <a:r>
              <a:rPr lang="en-US" sz="3200" b="1" dirty="0"/>
              <a:t> </a:t>
            </a:r>
          </a:p>
          <a:p>
            <a:r>
              <a:rPr lang="en-US" sz="3200" b="1" dirty="0"/>
              <a:t>Areas of Focus: Economic Development &amp; Planning, Labor, Transportation, International Trade &amp; Finance, Fiscal &amp; Monetary Policies, Industrial Organization, Natural Resources &amp; Environment, Quantitative Economics &amp; Business Economics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Adobe Gothic Std B" pitchFamily="34" charset="-128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Adobe Gothic Std B" pitchFamily="34" charset="-128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h-TH" sz="2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Adobe Gothic Std B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95536" y="343299"/>
            <a:ext cx="8316416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Cordia New" pitchFamily="34" charset="-34"/>
              </a:rPr>
              <a:t>Foreign Students at Faculty of Economics  Center for International Affairs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Cordia New" pitchFamily="34" charset="-34"/>
              </a:rPr>
              <a:t> – ECIA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1202" name="Picture 2" descr="C:\Users\USER\Desktop\New folder (2)\New folder (6)\คัดรูป\2557-08-04_13h25_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057400"/>
            <a:ext cx="4248473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03" name="Picture 3" descr="C:\Users\USER\Desktop\New folder (2)\New folder (6)\คัดรูป\2557-08-04_13h23_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05000"/>
            <a:ext cx="3575248" cy="3313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Hosts Foreign Students</a:t>
            </a:r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9366"/>
            <a:ext cx="8229600" cy="49069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Economics hosts 30-50 foreign students                each semester</a:t>
            </a:r>
          </a:p>
          <a:p>
            <a:r>
              <a:rPr lang="en-US" dirty="0">
                <a:latin typeface="+mj-lt"/>
              </a:rPr>
              <a:t>Visiting students attend regular classes          for 1 or 2 semesters  </a:t>
            </a:r>
          </a:p>
          <a:p>
            <a:r>
              <a:rPr lang="en-US" dirty="0">
                <a:latin typeface="+mj-lt"/>
              </a:rPr>
              <a:t>Thai students interact with foreign visitors</a:t>
            </a:r>
          </a:p>
          <a:p>
            <a:r>
              <a:rPr lang="en-US" dirty="0">
                <a:latin typeface="+mj-lt"/>
              </a:rPr>
              <a:t>Thai students can volunteer to serve as a ‘Buddy’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Last Update – June 2018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/>
              <a:t>Exchange Eligibility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4602163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eaLnBrk="0" hangingPunct="0"/>
            <a:r>
              <a:rPr lang="en-US" dirty="0"/>
              <a:t>If not a native English speaker, proof of English proficiency 5.5 IELTS or equivalent is required [6.0 recommended for upper-level classes]; substantial university-level course work completed in </a:t>
            </a:r>
            <a:r>
              <a:rPr lang="en-US" dirty="0" smtClean="0"/>
              <a:t>English </a:t>
            </a:r>
            <a:r>
              <a:rPr lang="en-US" dirty="0"/>
              <a:t>or other assessment provided by Home University in the Nomination Letter. </a:t>
            </a:r>
            <a:endParaRPr lang="en-US" dirty="0" smtClean="0"/>
          </a:p>
          <a:p>
            <a:pPr eaLnBrk="0" hangingPunct="0"/>
            <a:r>
              <a:rPr lang="en-US" dirty="0" smtClean="0"/>
              <a:t>Some </a:t>
            </a:r>
            <a:r>
              <a:rPr lang="en-US" dirty="0"/>
              <a:t>Faculty </a:t>
            </a:r>
            <a:r>
              <a:rPr lang="en-US" dirty="0" smtClean="0"/>
              <a:t>and Graduate </a:t>
            </a:r>
            <a:r>
              <a:rPr lang="en-US" dirty="0"/>
              <a:t>level programs may have more rigorous requirements.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90181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>International Student Assistance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91200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ACADEMIC Information and General ASSISTANCE </a:t>
            </a:r>
            <a:r>
              <a:rPr lang="en-US" b="1" dirty="0" smtClean="0"/>
              <a:t>at ECONOMICS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Faculty </a:t>
            </a:r>
            <a:r>
              <a:rPr lang="en-US" dirty="0"/>
              <a:t>of Economics Center for International Affairs (</a:t>
            </a:r>
            <a:r>
              <a:rPr lang="en-US" dirty="0" smtClean="0"/>
              <a:t>ECIA)</a:t>
            </a:r>
          </a:p>
          <a:p>
            <a:pPr marL="0" indent="0">
              <a:buNone/>
            </a:pPr>
            <a:r>
              <a:rPr lang="en-US" dirty="0" smtClean="0"/>
              <a:t>Ms</a:t>
            </a:r>
            <a:r>
              <a:rPr lang="en-US" dirty="0"/>
              <a:t>. </a:t>
            </a:r>
            <a:r>
              <a:rPr lang="en-US" dirty="0" err="1"/>
              <a:t>Wanida</a:t>
            </a:r>
            <a:r>
              <a:rPr lang="en-US" dirty="0"/>
              <a:t> </a:t>
            </a:r>
            <a:r>
              <a:rPr lang="en-US" dirty="0" err="1"/>
              <a:t>Kammani</a:t>
            </a:r>
            <a:r>
              <a:rPr lang="en-US" dirty="0"/>
              <a:t>, Foreign Relations Officer </a:t>
            </a:r>
            <a:r>
              <a:rPr lang="en-US" dirty="0" smtClean="0"/>
              <a:t>	E:	fecowdka@ku.ac.th //  ecia@ku.th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HOUSING, ACTIVITIES, ORIENTATION, VISA, etc. International </a:t>
            </a:r>
            <a:r>
              <a:rPr lang="en-US" b="1" dirty="0"/>
              <a:t>Studies Center (ISC) 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E:	 </a:t>
            </a:r>
            <a:r>
              <a:rPr lang="en-US" dirty="0"/>
              <a:t>ku.oip@ku.ac.th</a:t>
            </a:r>
          </a:p>
          <a:p>
            <a:pPr marL="0" indent="0">
              <a:buNone/>
            </a:pPr>
            <a:r>
              <a:rPr lang="en-US" dirty="0" smtClean="0"/>
              <a:t>	https</a:t>
            </a:r>
            <a:r>
              <a:rPr lang="en-US" dirty="0"/>
              <a:t>://sites.google.com/ku.th/isc/home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06354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3586680" cy="6096000"/>
          </a:xfrm>
          <a:prstGeom prst="rect">
            <a:avLst/>
          </a:prstGeom>
          <a:ln>
            <a:noFill/>
          </a:ln>
        </p:spPr>
      </p:pic>
      <p:pic>
        <p:nvPicPr>
          <p:cNvPr id="187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8480" y="228600"/>
            <a:ext cx="4876920" cy="3047400"/>
          </a:xfrm>
          <a:prstGeom prst="rect">
            <a:avLst/>
          </a:prstGeom>
          <a:ln>
            <a:noFill/>
          </a:ln>
        </p:spPr>
      </p:pic>
      <p:pic>
        <p:nvPicPr>
          <p:cNvPr id="188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2360" y="3886200"/>
            <a:ext cx="4806840" cy="243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>Application Online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91200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APPLICATION INFORMATION Online</a:t>
            </a:r>
            <a:endParaRPr lang="en-US" b="1" dirty="0" smtClean="0"/>
          </a:p>
          <a:p>
            <a:pPr marL="0" indent="0">
              <a:buNone/>
            </a:pPr>
            <a:r>
              <a:rPr lang="fr-FR" dirty="0" smtClean="0">
                <a:hlinkClick r:id="rId2"/>
              </a:rPr>
              <a:t>https</a:t>
            </a:r>
            <a:r>
              <a:rPr lang="fr-FR" dirty="0">
                <a:hlinkClick r:id="rId2"/>
              </a:rPr>
              <a:t>://iad.intaff.ku.ac.th/wordpress/?</a:t>
            </a:r>
            <a:r>
              <a:rPr lang="fr-FR" dirty="0" smtClean="0">
                <a:hlinkClick r:id="rId2"/>
              </a:rPr>
              <a:t>page_id=8476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Semester</a:t>
            </a:r>
            <a:r>
              <a:rPr lang="fr-FR" dirty="0" smtClean="0"/>
              <a:t> 1:	</a:t>
            </a:r>
            <a:r>
              <a:rPr lang="fr-FR" dirty="0" err="1" smtClean="0"/>
              <a:t>Mid</a:t>
            </a:r>
            <a:r>
              <a:rPr lang="fr-FR" dirty="0" smtClean="0"/>
              <a:t>-March</a:t>
            </a:r>
          </a:p>
          <a:p>
            <a:pPr marL="0" indent="0">
              <a:buNone/>
            </a:pPr>
            <a:r>
              <a:rPr lang="fr-FR" dirty="0" err="1" smtClean="0"/>
              <a:t>Semester</a:t>
            </a:r>
            <a:r>
              <a:rPr lang="fr-FR" dirty="0" smtClean="0"/>
              <a:t> 2:	</a:t>
            </a:r>
            <a:r>
              <a:rPr lang="fr-FR" dirty="0" err="1" smtClean="0"/>
              <a:t>Mid-October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Questions: Contact International </a:t>
            </a:r>
            <a:r>
              <a:rPr lang="fr-FR" dirty="0" err="1" smtClean="0"/>
              <a:t>Affairs</a:t>
            </a:r>
            <a:r>
              <a:rPr lang="fr-FR" dirty="0" smtClean="0"/>
              <a:t> Division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E</a:t>
            </a:r>
            <a:r>
              <a:rPr lang="fr-FR" dirty="0" smtClean="0"/>
              <a:t>: 	iad@ku.th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4414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marL="68580"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Academic Calendar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962400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b="1" dirty="0" smtClean="0">
                <a:latin typeface="Calibri" pitchFamily="34" charset="0"/>
                <a:cs typeface="Arial" pitchFamily="34" charset="0"/>
              </a:rPr>
              <a:t>First </a:t>
            </a:r>
            <a:r>
              <a:rPr lang="en-US" b="1" dirty="0">
                <a:latin typeface="Calibri" pitchFamily="34" charset="0"/>
                <a:cs typeface="Arial" pitchFamily="34" charset="0"/>
              </a:rPr>
              <a:t>semester	          </a:t>
            </a:r>
            <a:r>
              <a:rPr lang="en-US" b="1" dirty="0" smtClean="0">
                <a:latin typeface="Calibri" pitchFamily="34" charset="0"/>
                <a:cs typeface="Arial" pitchFamily="34" charset="0"/>
              </a:rPr>
              <a:t>August </a:t>
            </a:r>
            <a:r>
              <a:rPr lang="en-US" b="1" dirty="0">
                <a:latin typeface="Calibri" pitchFamily="34" charset="0"/>
                <a:cs typeface="Arial" pitchFamily="34" charset="0"/>
              </a:rPr>
              <a:t>– December</a:t>
            </a:r>
          </a:p>
          <a:p>
            <a:pPr>
              <a:lnSpc>
                <a:spcPct val="120000"/>
              </a:lnSpc>
              <a:buNone/>
            </a:pPr>
            <a:r>
              <a:rPr lang="en-US" b="1" dirty="0" smtClean="0">
                <a:latin typeface="Calibri" pitchFamily="34" charset="0"/>
                <a:cs typeface="Arial" pitchFamily="34" charset="0"/>
              </a:rPr>
              <a:t>Second </a:t>
            </a:r>
            <a:r>
              <a:rPr lang="en-US" b="1" dirty="0">
                <a:latin typeface="Calibri" pitchFamily="34" charset="0"/>
                <a:cs typeface="Arial" pitchFamily="34" charset="0"/>
              </a:rPr>
              <a:t>semester	</a:t>
            </a:r>
            <a:r>
              <a:rPr lang="en-US" b="1" dirty="0" smtClean="0">
                <a:latin typeface="Calibri" pitchFamily="34" charset="0"/>
                <a:cs typeface="Arial" pitchFamily="34" charset="0"/>
              </a:rPr>
              <a:t>January </a:t>
            </a:r>
            <a:r>
              <a:rPr lang="en-US" b="1" dirty="0">
                <a:latin typeface="Calibri" pitchFamily="34" charset="0"/>
                <a:cs typeface="Arial" pitchFamily="34" charset="0"/>
              </a:rPr>
              <a:t>– May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3962400"/>
            <a:ext cx="2519534" cy="17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21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Orientation and First Day of Class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068763"/>
          </a:xfrm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0" indent="0" eaLnBrk="0" hangingPunct="0">
              <a:buNone/>
            </a:pPr>
            <a:endParaRPr lang="en-US" b="1" dirty="0" smtClean="0"/>
          </a:p>
          <a:p>
            <a:pPr marL="0" indent="0" eaLnBrk="0" hangingPunct="0">
              <a:buNone/>
            </a:pPr>
            <a:r>
              <a:rPr lang="en-US" b="1" dirty="0" smtClean="0"/>
              <a:t>First </a:t>
            </a:r>
            <a:r>
              <a:rPr lang="en-US" b="1" dirty="0"/>
              <a:t>Semester	</a:t>
            </a:r>
            <a:r>
              <a:rPr lang="en-US" b="1" dirty="0" smtClean="0"/>
              <a:t>	</a:t>
            </a:r>
            <a:r>
              <a:rPr lang="en-US" dirty="0" smtClean="0"/>
              <a:t>First </a:t>
            </a:r>
            <a:r>
              <a:rPr lang="en-US" dirty="0"/>
              <a:t>week of August</a:t>
            </a:r>
          </a:p>
          <a:p>
            <a:pPr marL="0" indent="0">
              <a:buNone/>
            </a:pPr>
            <a:r>
              <a:rPr lang="en-US" b="1" dirty="0"/>
              <a:t>Second Semester	</a:t>
            </a:r>
            <a:r>
              <a:rPr lang="en-US" dirty="0"/>
              <a:t>Second week of January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94706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Final Exams / End of Semester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0" indent="0" eaLnBrk="0" hangingPunct="0">
              <a:buNone/>
            </a:pPr>
            <a:r>
              <a:rPr lang="en-US" b="1" dirty="0" smtClean="0"/>
              <a:t>First </a:t>
            </a:r>
            <a:r>
              <a:rPr lang="en-US" b="1" dirty="0"/>
              <a:t>Semester	</a:t>
            </a:r>
            <a:endParaRPr lang="en-US" b="1" dirty="0" smtClean="0"/>
          </a:p>
          <a:p>
            <a:pPr marL="0" indent="0" eaLnBrk="0" hangingPunct="0">
              <a:buNone/>
            </a:pPr>
            <a:r>
              <a:rPr lang="en-US" b="1" dirty="0"/>
              <a:t>	</a:t>
            </a:r>
            <a:r>
              <a:rPr lang="en-US" dirty="0" smtClean="0"/>
              <a:t>Mid-December </a:t>
            </a:r>
            <a:r>
              <a:rPr lang="en-US" dirty="0"/>
              <a:t>(usually before Dec 25)</a:t>
            </a:r>
          </a:p>
          <a:p>
            <a:pPr marL="0" indent="0">
              <a:buNone/>
            </a:pPr>
            <a:r>
              <a:rPr lang="en-US" b="1" dirty="0"/>
              <a:t>Second Semester	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Mid-May </a:t>
            </a:r>
            <a:r>
              <a:rPr lang="en-US" dirty="0"/>
              <a:t>(usually before May 25)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6737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/>
              <a:t>Which courses are open to </a:t>
            </a:r>
            <a:r>
              <a:rPr lang="en-US" b="1" dirty="0" smtClean="0"/>
              <a:t>      Exchange Students?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b="1" dirty="0" smtClean="0"/>
              <a:t>All </a:t>
            </a:r>
            <a:r>
              <a:rPr lang="en-US" b="1" dirty="0" err="1" smtClean="0"/>
              <a:t>BEcon</a:t>
            </a:r>
            <a:r>
              <a:rPr lang="en-US" b="1" dirty="0" smtClean="0"/>
              <a:t> </a:t>
            </a:r>
            <a:r>
              <a:rPr lang="en-US" b="1" dirty="0"/>
              <a:t>and EEBA degree </a:t>
            </a:r>
            <a:r>
              <a:rPr lang="en-US" b="1" dirty="0" smtClean="0"/>
              <a:t>courses are </a:t>
            </a:r>
            <a:r>
              <a:rPr lang="en-US" b="1" dirty="0"/>
              <a:t>taught in English </a:t>
            </a:r>
            <a:r>
              <a:rPr lang="en-US" b="1" dirty="0" smtClean="0"/>
              <a:t>[est</a:t>
            </a:r>
            <a:r>
              <a:rPr lang="en-US" b="1" dirty="0"/>
              <a:t>. 35 classes/semester]</a:t>
            </a:r>
          </a:p>
          <a:p>
            <a:r>
              <a:rPr lang="en-US" b="1" dirty="0"/>
              <a:t>All classes are open to Exchange Students </a:t>
            </a:r>
            <a:r>
              <a:rPr lang="en-US" sz="2800" b="1" dirty="0" smtClean="0"/>
              <a:t>(and with permission</a:t>
            </a:r>
            <a:r>
              <a:rPr lang="en-US" sz="2800" b="1" dirty="0"/>
              <a:t>, </a:t>
            </a:r>
            <a:r>
              <a:rPr lang="en-US" sz="2800" b="1" dirty="0" smtClean="0"/>
              <a:t>some classes offered by other KU </a:t>
            </a:r>
            <a:r>
              <a:rPr lang="en-US" sz="2800" b="1" dirty="0"/>
              <a:t>Faculty)</a:t>
            </a:r>
          </a:p>
          <a:p>
            <a:r>
              <a:rPr lang="en-US" b="1" dirty="0"/>
              <a:t>Advisor can assist with class selection</a:t>
            </a:r>
          </a:p>
          <a:p>
            <a:pPr>
              <a:buNone/>
            </a:pPr>
            <a:r>
              <a:rPr lang="en-US" b="1" dirty="0"/>
              <a:t>	 – to ensure the Exchange Student has the proper academic background to successfully manage the class content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/>
              <a:t>Optional courses open to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Exchange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 smtClean="0"/>
              <a:t>   Enrichment </a:t>
            </a:r>
            <a:r>
              <a:rPr lang="en-US" b="1" dirty="0"/>
              <a:t>- Thai language - Optional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 smtClean="0"/>
              <a:t>	Popular </a:t>
            </a:r>
            <a:r>
              <a:rPr lang="en-US" b="1" dirty="0"/>
              <a:t>Off Campus Experiences</a:t>
            </a:r>
          </a:p>
          <a:p>
            <a:pPr marL="0" indent="0">
              <a:buNone/>
            </a:pPr>
            <a:r>
              <a:rPr lang="en-US" b="1" dirty="0" smtClean="0"/>
              <a:t>		Thai </a:t>
            </a:r>
            <a:r>
              <a:rPr lang="en-US" b="1" dirty="0"/>
              <a:t>cooking</a:t>
            </a:r>
          </a:p>
          <a:p>
            <a:pPr marL="0" indent="0">
              <a:buNone/>
            </a:pPr>
            <a:r>
              <a:rPr lang="en-US" b="1" dirty="0" smtClean="0"/>
              <a:t>		</a:t>
            </a:r>
            <a:r>
              <a:rPr lang="en-US" b="1" dirty="0" err="1" smtClean="0"/>
              <a:t>Muay</a:t>
            </a:r>
            <a:r>
              <a:rPr lang="en-US" b="1" dirty="0" smtClean="0"/>
              <a:t> </a:t>
            </a:r>
            <a:r>
              <a:rPr lang="en-US" b="1" dirty="0"/>
              <a:t>Thai exercise and training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Transferrable Credits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hangingPunct="0">
              <a:buNone/>
            </a:pPr>
            <a:r>
              <a:rPr lang="en-US" dirty="0" smtClean="0"/>
              <a:t>Course Load  	</a:t>
            </a:r>
          </a:p>
          <a:p>
            <a:pPr marL="0" lvl="0" indent="0" eaLnBrk="0" hangingPunct="0">
              <a:buNone/>
            </a:pPr>
            <a:r>
              <a:rPr lang="en-US" dirty="0"/>
              <a:t>	</a:t>
            </a:r>
            <a:r>
              <a:rPr lang="en-US" dirty="0" smtClean="0"/>
              <a:t>Generally 1 credit KU = 2 credits ETCS</a:t>
            </a:r>
          </a:p>
          <a:p>
            <a:pPr lvl="0" eaLnBrk="0" hangingPunct="0"/>
            <a:r>
              <a:rPr lang="en-US" dirty="0" smtClean="0"/>
              <a:t>Min</a:t>
            </a:r>
            <a:r>
              <a:rPr lang="en-US" dirty="0"/>
              <a:t>. 9 credits </a:t>
            </a:r>
            <a:r>
              <a:rPr lang="en-US" dirty="0" smtClean="0"/>
              <a:t>		Max</a:t>
            </a:r>
            <a:r>
              <a:rPr lang="en-US" dirty="0"/>
              <a:t>. </a:t>
            </a:r>
            <a:r>
              <a:rPr lang="en-US" dirty="0" smtClean="0"/>
              <a:t>21 </a:t>
            </a:r>
            <a:r>
              <a:rPr lang="en-US" dirty="0"/>
              <a:t>credits </a:t>
            </a:r>
            <a:r>
              <a:rPr lang="en-US" dirty="0" smtClean="0"/>
              <a:t>	Undergraduate</a:t>
            </a:r>
            <a:endParaRPr lang="en-US" dirty="0"/>
          </a:p>
          <a:p>
            <a:r>
              <a:rPr lang="en-US" dirty="0"/>
              <a:t>Min. 9 credits </a:t>
            </a:r>
            <a:r>
              <a:rPr lang="en-US" dirty="0" smtClean="0"/>
              <a:t>		Max</a:t>
            </a:r>
            <a:r>
              <a:rPr lang="en-US" dirty="0"/>
              <a:t>. 15 credits </a:t>
            </a:r>
            <a:r>
              <a:rPr lang="en-US" dirty="0" smtClean="0"/>
              <a:t>	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Graduate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11309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775576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    Support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yriad Pro" pitchFamily="34" charset="0"/>
              </a:rPr>
              <a:t>for Visiting Foreign Students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2960" y="1031650"/>
            <a:ext cx="8532440" cy="1859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+mj-lt"/>
              </a:rPr>
              <a:t> Buddy Program - pairs Thai and visiting students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+mj-lt"/>
              </a:rPr>
              <a:t> Thai language studies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+mj-lt"/>
              </a:rPr>
              <a:t> Participate in cultural activities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+mj-lt"/>
              </a:rPr>
              <a:t> Tours of regional historic Thai sites</a:t>
            </a:r>
          </a:p>
        </p:txBody>
      </p:sp>
      <p:pic>
        <p:nvPicPr>
          <p:cNvPr id="20481" name="Picture 1" descr="C:\Users\USER\Desktop\New folder (2)\New folder (6)\คัดรูป\IMG_8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352800"/>
            <a:ext cx="4572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 descr="Z:\EEBA Documents\All_Photos\2014-09-23 Buddy Program 2014\DSC_0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581400"/>
            <a:ext cx="3657600" cy="26445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49" y="0"/>
            <a:ext cx="9115901" cy="685800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Gallery</a:t>
            </a:r>
          </a:p>
        </p:txBody>
      </p:sp>
      <p:pic>
        <p:nvPicPr>
          <p:cNvPr id="1026" name="Picture 2" descr="C:\Users\USER\Dropbox\KU Photos\KU Campus Students on Bik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477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3540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640" y="647280"/>
            <a:ext cx="4413240" cy="2923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9200" y="3490200"/>
            <a:ext cx="3962160" cy="2923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3733920"/>
            <a:ext cx="4266960" cy="2679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6" name="Picture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0600" y="380880"/>
            <a:ext cx="4007520" cy="2666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Gallery</a:t>
            </a:r>
          </a:p>
        </p:txBody>
      </p:sp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38" y="0"/>
            <a:ext cx="9144000" cy="7421744"/>
          </a:xfrm>
        </p:spPr>
      </p:pic>
      <p:pic>
        <p:nvPicPr>
          <p:cNvPr id="10" name="Picture 9" descr="DSC_0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570" y="1417638"/>
            <a:ext cx="6071225" cy="3720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DSC_03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443850"/>
            <a:ext cx="3225815" cy="21505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04800" y="609600"/>
            <a:ext cx="793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Adobe Gothic Std B" pitchFamily="34" charset="-128"/>
              </a:rPr>
              <a:t>Foreign Students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Adobe Gothic Std B" pitchFamily="34" charset="-128"/>
              </a:rPr>
              <a:t>visiting the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Adobe Gothic Std B" pitchFamily="34" charset="-128"/>
              </a:rPr>
              <a:t>Faculty of Economic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Adobe Gothic Std B" pitchFamily="34" charset="-128"/>
              </a:rPr>
              <a:t>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92700" y="2535829"/>
            <a:ext cx="8781600" cy="1174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92700" y="301869"/>
            <a:ext cx="6536699" cy="9699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International Studies Center</a:t>
            </a:r>
            <a:endParaRPr sz="4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844" y="541612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822" y="3810000"/>
            <a:ext cx="8526356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269700" y="1371513"/>
            <a:ext cx="8604600" cy="167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600" i="1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PT Sans Narrow"/>
                <a:cs typeface="PT Sans Narrow"/>
                <a:sym typeface="PT Sans Narrow"/>
              </a:rPr>
              <a:t>To encourage and promote </a:t>
            </a:r>
            <a:endParaRPr lang="en" sz="3600" i="1" kern="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PT Sans Narrow"/>
              <a:cs typeface="PT Sans Narrow"/>
              <a:sym typeface="PT Sans Narrow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6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PT Sans Narrow"/>
                <a:cs typeface="PT Sans Narrow"/>
                <a:sym typeface="PT Sans Narrow"/>
              </a:rPr>
              <a:t>international </a:t>
            </a:r>
            <a:r>
              <a:rPr lang="en" sz="3600" i="1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PT Sans Narrow"/>
                <a:cs typeface="PT Sans Narrow"/>
                <a:sym typeface="PT Sans Narrow"/>
              </a:rPr>
              <a:t>education at </a:t>
            </a:r>
            <a:endParaRPr lang="en" sz="3600" i="1" kern="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PT Sans Narrow"/>
              <a:cs typeface="PT Sans Narrow"/>
              <a:sym typeface="PT Sans Narrow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6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PT Sans Narrow"/>
                <a:cs typeface="PT Sans Narrow"/>
                <a:sym typeface="PT Sans Narrow"/>
              </a:rPr>
              <a:t>Kasetsart University</a:t>
            </a:r>
            <a:endParaRPr sz="36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PT Sans Narrow"/>
              <a:cs typeface="PT Sans Narrow"/>
              <a:sym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1321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239000" cy="7777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ISC </a:t>
            </a:r>
            <a:r>
              <a:rPr lang="en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Services for International Students</a:t>
            </a:r>
            <a:endParaRPr sz="3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295276" y="685800"/>
            <a:ext cx="8455873" cy="58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Application Assistance</a:t>
            </a: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Orientation </a:t>
            </a: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		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Class Registration		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Visa Assistance</a:t>
            </a: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Student Scholarships</a:t>
            </a: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Student Accounts 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Accommodations	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Health Insurance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6200" indent="0">
              <a:lnSpc>
                <a:spcPct val="150000"/>
              </a:lnSpc>
              <a:buSzPts val="2400"/>
              <a:buNone/>
            </a:pPr>
            <a:r>
              <a:rPr lang="e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Cultural Activities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47" y="5891163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07744">
            <a:off x="6371177" y="3148474"/>
            <a:ext cx="3030471" cy="171703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229">
            <a:off x="3683496" y="1590459"/>
            <a:ext cx="3348327" cy="254958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6242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6"/>
          <p:cNvSpPr txBox="1">
            <a:spLocks noGrp="1"/>
          </p:cNvSpPr>
          <p:nvPr>
            <p:ph type="title"/>
          </p:nvPr>
        </p:nvSpPr>
        <p:spPr>
          <a:xfrm>
            <a:off x="228600" y="764394"/>
            <a:ext cx="7229223" cy="19017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Number of International Students</a:t>
            </a:r>
            <a:br>
              <a:rPr lang="en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en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Semester 1 of 2019</a:t>
            </a:r>
            <a:endParaRPr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4" name="Google Shape;364;p46"/>
          <p:cNvSpPr txBox="1"/>
          <p:nvPr/>
        </p:nvSpPr>
        <p:spPr>
          <a:xfrm>
            <a:off x="-3751" y="3876990"/>
            <a:ext cx="2299006" cy="1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Total</a:t>
            </a:r>
            <a:r>
              <a:rPr lang="en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International</a:t>
            </a:r>
            <a:br>
              <a:rPr lang="en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Students</a:t>
            </a:r>
            <a:endParaRPr sz="2400" b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65" name="Google Shape;365;p46"/>
          <p:cNvGrpSpPr/>
          <p:nvPr/>
        </p:nvGrpSpPr>
        <p:grpSpPr>
          <a:xfrm>
            <a:off x="2354971" y="3979890"/>
            <a:ext cx="1626625" cy="1419300"/>
            <a:chOff x="5693223" y="3586125"/>
            <a:chExt cx="1665600" cy="1419300"/>
          </a:xfrm>
        </p:grpSpPr>
        <p:sp>
          <p:nvSpPr>
            <p:cNvPr id="366" name="Google Shape;366;p46"/>
            <p:cNvSpPr/>
            <p:nvPr/>
          </p:nvSpPr>
          <p:spPr>
            <a:xfrm>
              <a:off x="5816361" y="3586125"/>
              <a:ext cx="1419300" cy="1419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6"/>
            <p:cNvSpPr txBox="1"/>
            <p:nvPr/>
          </p:nvSpPr>
          <p:spPr>
            <a:xfrm>
              <a:off x="5693223" y="3586125"/>
              <a:ext cx="1665600" cy="14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" sz="5400" b="1" kern="0" dirty="0">
                  <a:solidFill>
                    <a:srgbClr val="695D46"/>
                  </a:solidFill>
                  <a:latin typeface="Comfortaa"/>
                  <a:ea typeface="Comfortaa"/>
                  <a:cs typeface="Comfortaa"/>
                  <a:sym typeface="Comfortaa"/>
                </a:rPr>
                <a:t>375</a:t>
              </a:r>
              <a:endParaRPr sz="5400" b="1" kern="0" dirty="0">
                <a:solidFill>
                  <a:srgbClr val="695D46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1970" r="11858" b="10443"/>
          <a:stretch/>
        </p:blipFill>
        <p:spPr>
          <a:xfrm rot="21159644">
            <a:off x="5950573" y="4326888"/>
            <a:ext cx="2967185" cy="20887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64;p46"/>
          <p:cNvSpPr txBox="1"/>
          <p:nvPr/>
        </p:nvSpPr>
        <p:spPr>
          <a:xfrm>
            <a:off x="4904059" y="4773952"/>
            <a:ext cx="1660585" cy="102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Exchange</a:t>
            </a:r>
            <a:br>
              <a:rPr lang="en-US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Program</a:t>
            </a:r>
            <a:endParaRPr sz="2400" b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64;p46"/>
          <p:cNvSpPr txBox="1"/>
          <p:nvPr/>
        </p:nvSpPr>
        <p:spPr>
          <a:xfrm>
            <a:off x="4819289" y="3680561"/>
            <a:ext cx="1579771" cy="89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Degree Program</a:t>
            </a:r>
            <a:endParaRPr sz="2400" b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4" name="Google Shape;365;p46"/>
          <p:cNvGrpSpPr/>
          <p:nvPr/>
        </p:nvGrpSpPr>
        <p:grpSpPr>
          <a:xfrm>
            <a:off x="3835404" y="3653860"/>
            <a:ext cx="1068690" cy="932478"/>
            <a:chOff x="5978875" y="3829536"/>
            <a:chExt cx="1094297" cy="932478"/>
          </a:xfrm>
        </p:grpSpPr>
        <p:sp>
          <p:nvSpPr>
            <p:cNvPr id="15" name="Google Shape;366;p46"/>
            <p:cNvSpPr/>
            <p:nvPr/>
          </p:nvSpPr>
          <p:spPr>
            <a:xfrm>
              <a:off x="6065688" y="3835453"/>
              <a:ext cx="920645" cy="9206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367;p46"/>
            <p:cNvSpPr txBox="1"/>
            <p:nvPr/>
          </p:nvSpPr>
          <p:spPr>
            <a:xfrm>
              <a:off x="5978875" y="3829536"/>
              <a:ext cx="1094297" cy="932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" sz="3200" b="1" kern="0" dirty="0">
                  <a:solidFill>
                    <a:srgbClr val="695D46"/>
                  </a:solidFill>
                  <a:latin typeface="Comfortaa"/>
                  <a:ea typeface="Comfortaa"/>
                  <a:cs typeface="Comfortaa"/>
                  <a:sym typeface="Comfortaa"/>
                </a:rPr>
                <a:t>123</a:t>
              </a:r>
              <a:endParaRPr sz="3200" b="1" kern="0" dirty="0">
                <a:solidFill>
                  <a:srgbClr val="695D46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7" name="Google Shape;365;p46"/>
          <p:cNvGrpSpPr/>
          <p:nvPr/>
        </p:nvGrpSpPr>
        <p:grpSpPr>
          <a:xfrm>
            <a:off x="3835392" y="4819123"/>
            <a:ext cx="1068690" cy="932478"/>
            <a:chOff x="5978875" y="3829536"/>
            <a:chExt cx="1094297" cy="932478"/>
          </a:xfrm>
        </p:grpSpPr>
        <p:sp>
          <p:nvSpPr>
            <p:cNvPr id="18" name="Google Shape;366;p46"/>
            <p:cNvSpPr/>
            <p:nvPr/>
          </p:nvSpPr>
          <p:spPr>
            <a:xfrm>
              <a:off x="6065688" y="3835453"/>
              <a:ext cx="920645" cy="9206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67;p46"/>
            <p:cNvSpPr txBox="1"/>
            <p:nvPr/>
          </p:nvSpPr>
          <p:spPr>
            <a:xfrm>
              <a:off x="5978875" y="3829536"/>
              <a:ext cx="1094297" cy="932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" sz="3200" b="1" kern="0" dirty="0">
                  <a:solidFill>
                    <a:srgbClr val="695D46"/>
                  </a:solidFill>
                  <a:latin typeface="Comfortaa"/>
                  <a:ea typeface="Comfortaa"/>
                  <a:cs typeface="Comfortaa"/>
                  <a:sym typeface="Comfortaa"/>
                </a:rPr>
                <a:t>252</a:t>
              </a:r>
              <a:endParaRPr sz="3200" b="1" kern="0" dirty="0">
                <a:solidFill>
                  <a:srgbClr val="695D46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2" y="126598"/>
            <a:ext cx="1527588" cy="158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10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126524" y="152401"/>
            <a:ext cx="5863072" cy="904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Bangkok / Cultural Trips</a:t>
            </a:r>
            <a:endParaRPr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311675" y="1056424"/>
            <a:ext cx="5298550" cy="2505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>
              <a:buSzPts val="2000"/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1-2 Trips per month </a:t>
            </a:r>
          </a:p>
          <a:p>
            <a:pPr indent="-355600">
              <a:buSzPts val="2000"/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History, Art, Culture</a:t>
            </a:r>
          </a:p>
          <a:p>
            <a:pPr indent="-355600">
              <a:buSzPts val="2000"/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Museums, Temples, National Parks</a:t>
            </a:r>
            <a:endParaRPr sz="3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432" y="6172200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596" y="1705391"/>
            <a:ext cx="3027882" cy="203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23" y="3741053"/>
            <a:ext cx="2890004" cy="212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595" y="3831371"/>
            <a:ext cx="3027882" cy="203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080" y="3741053"/>
            <a:ext cx="2793962" cy="2125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414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937638"/>
            <a:ext cx="5475555" cy="365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416" y="1676400"/>
            <a:ext cx="2982630" cy="19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5;p21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3947033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400" dirty="0"/>
              <a:t>International Food Fair</a:t>
            </a:r>
            <a:endParaRPr sz="4400" dirty="0"/>
          </a:p>
        </p:txBody>
      </p:sp>
      <p:pic>
        <p:nvPicPr>
          <p:cNvPr id="9" name="Google Shape;146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213360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58;p2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521" y="3962400"/>
            <a:ext cx="2904525" cy="182198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4065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387900" y="304800"/>
            <a:ext cx="5022300" cy="148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/>
              <a:t>International Food Fair</a:t>
            </a:r>
            <a:endParaRPr sz="4800" dirty="0"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590800"/>
            <a:ext cx="5747430" cy="38316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630" y="533400"/>
            <a:ext cx="2904510" cy="193634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Google Shape;146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096000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543867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381001" y="264017"/>
            <a:ext cx="6777050" cy="148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 smtClean="0"/>
              <a:t>International Students Sports </a:t>
            </a:r>
            <a:r>
              <a:rPr lang="en" sz="5400" dirty="0"/>
              <a:t>Day</a:t>
            </a:r>
            <a:endParaRPr sz="5400" dirty="0"/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40" y="1447800"/>
            <a:ext cx="8784675" cy="43315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Google Shape;146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051" y="6172200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47079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G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1744"/>
          </a:xfrm>
        </p:spPr>
      </p:pic>
      <p:pic>
        <p:nvPicPr>
          <p:cNvPr id="5" name="Picture 4" descr="0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981200"/>
            <a:ext cx="4876800" cy="335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628800"/>
            <a:ext cx="3200400" cy="4695800"/>
          </a:xfrm>
          <a:prstGeom prst="rect">
            <a:avLst/>
          </a:prstGeom>
        </p:spPr>
      </p:pic>
      <p:pic>
        <p:nvPicPr>
          <p:cNvPr id="7" name="Google Shape;146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50" y="168052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75226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>
            <a:spLocks noGrp="1"/>
          </p:cNvSpPr>
          <p:nvPr>
            <p:ph type="title"/>
          </p:nvPr>
        </p:nvSpPr>
        <p:spPr>
          <a:xfrm>
            <a:off x="387900" y="152400"/>
            <a:ext cx="8520600" cy="16328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/>
              <a:t>Loi Krathong Festival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01" y="1937638"/>
            <a:ext cx="5866065" cy="391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665" y="1937638"/>
            <a:ext cx="2607140" cy="391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6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71994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77494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276600"/>
            <a:ext cx="5431680" cy="345636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  <p:pic>
        <p:nvPicPr>
          <p:cNvPr id="202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20" y="228600"/>
            <a:ext cx="4813200" cy="281916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  <p:pic>
        <p:nvPicPr>
          <p:cNvPr id="203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6400" y="685800"/>
            <a:ext cx="3429000" cy="335280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387900" y="381000"/>
            <a:ext cx="8520600" cy="1404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/>
              <a:t>Songkran Festival (Thai New Year)</a:t>
            </a:r>
            <a:r>
              <a:rPr lang="en" sz="4400" dirty="0"/>
              <a:t/>
            </a:r>
            <a:br>
              <a:rPr lang="en" sz="4400" dirty="0"/>
            </a:br>
            <a:endParaRPr sz="4400" dirty="0"/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400" y="1979475"/>
            <a:ext cx="3979300" cy="25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7" name="Google Shape;22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700" y="1923066"/>
            <a:ext cx="3979300" cy="28287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8" name="Google Shape;22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9400" y="4060064"/>
            <a:ext cx="2080000" cy="237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146;p2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019800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6068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52401"/>
            <a:ext cx="8222700" cy="83820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COSTS and HOUSING</a:t>
            </a:r>
            <a:endParaRPr lang="th-TH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95400"/>
            <a:ext cx="8222700" cy="4796433"/>
          </a:xfrm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0" indent="0" eaLnBrk="0" hangingPunct="0">
              <a:spcBef>
                <a:spcPts val="5"/>
              </a:spcBef>
              <a:buNone/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Housing is available on campus or 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in 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nearby private 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apartments  (15-20 minute walk)</a:t>
            </a:r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  <a:cs typeface="Century Schoolbook" panose="02040604050505020304" pitchFamily="18" charset="0"/>
            </a:endParaRPr>
          </a:p>
          <a:p>
            <a:pPr marL="0" indent="0" eaLnBrk="0" hangingPunct="0">
              <a:spcBef>
                <a:spcPts val="180"/>
              </a:spcBef>
              <a:buNone/>
            </a:pP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	Cost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: 7,000 to 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15,000 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THB per month </a:t>
            </a:r>
            <a:endParaRPr lang="en-US" sz="2800" b="1" dirty="0" smtClean="0">
              <a:latin typeface="Calibri" panose="020F0502020204030204" pitchFamily="34" charset="0"/>
              <a:ea typeface="Times New Roman" panose="02020603050405020304" pitchFamily="18" charset="0"/>
              <a:cs typeface="Century Schoolbook" panose="02040604050505020304" pitchFamily="18" charset="0"/>
            </a:endParaRPr>
          </a:p>
          <a:p>
            <a:pPr marL="668655" lvl="2" indent="0" eaLnBrk="0" hangingPunct="0">
              <a:spcBef>
                <a:spcPts val="180"/>
              </a:spcBef>
              <a:buNone/>
            </a:pPr>
            <a:r>
              <a:rPr lang="en-US" sz="2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	(300 to 500 Euro per month)</a:t>
            </a:r>
          </a:p>
          <a:p>
            <a:pPr marL="0" indent="0" eaLnBrk="0" hangingPunct="0">
              <a:spcBef>
                <a:spcPts val="180"/>
              </a:spcBef>
              <a:buNone/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International 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dorm or 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nearby 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private 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rental</a:t>
            </a:r>
          </a:p>
          <a:p>
            <a:pPr marL="0" indent="0" eaLnBrk="0" hangingPunct="0">
              <a:spcBef>
                <a:spcPts val="180"/>
              </a:spcBef>
              <a:buNone/>
            </a:pPr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  <a:cs typeface="Century Schoolbook" panose="02040604050505020304" pitchFamily="18" charset="0"/>
            </a:endParaRPr>
          </a:p>
          <a:p>
            <a:pPr marL="0" indent="0" eaLnBrk="0" hangingPunct="0">
              <a:spcBef>
                <a:spcPts val="180"/>
              </a:spcBef>
              <a:buNone/>
            </a:pP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Estimate COST of LIVING  800-1000 Euro / month*</a:t>
            </a:r>
          </a:p>
          <a:p>
            <a:pPr marL="0" indent="0" eaLnBrk="0" hangingPunct="0">
              <a:spcBef>
                <a:spcPts val="180"/>
              </a:spcBef>
              <a:buNone/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*less with shared housing</a:t>
            </a:r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  <a:cs typeface="Century Schoolbook" panose="020406040505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762999" y="152400"/>
            <a:ext cx="311331" cy="662939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13970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42838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>
            <a:spLocks noGrp="1"/>
          </p:cNvSpPr>
          <p:nvPr>
            <p:ph type="title"/>
          </p:nvPr>
        </p:nvSpPr>
        <p:spPr>
          <a:xfrm>
            <a:off x="152401" y="152400"/>
            <a:ext cx="5410199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chemeClr val="bg2"/>
                </a:solidFill>
              </a:rPr>
              <a:t>Accommodation On-campus</a:t>
            </a:r>
            <a:endParaRPr dirty="0">
              <a:solidFill>
                <a:schemeClr val="bg2"/>
              </a:solidFill>
            </a:endParaRPr>
          </a:p>
          <a:p>
            <a:r>
              <a:rPr lang="en" dirty="0">
                <a:solidFill>
                  <a:schemeClr val="bg2"/>
                </a:solidFill>
              </a:rPr>
              <a:t>Krissana International Dormitory </a:t>
            </a:r>
            <a:br>
              <a:rPr lang="en" dirty="0">
                <a:solidFill>
                  <a:schemeClr val="bg2"/>
                </a:solidFill>
              </a:rPr>
            </a:br>
            <a:r>
              <a:rPr lang="en" dirty="0">
                <a:solidFill>
                  <a:schemeClr val="bg2"/>
                </a:solidFill>
              </a:rPr>
              <a:t>(Short or Long-Term Study)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2819400"/>
            <a:ext cx="3641577" cy="3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3126" y="1826420"/>
            <a:ext cx="2999425" cy="39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4553" y="2257426"/>
            <a:ext cx="1921897" cy="355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6;p2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050" y="1056424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471288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451300" cy="2019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400" dirty="0" smtClean="0"/>
              <a:t>Accommodations are readily available </a:t>
            </a:r>
            <a:r>
              <a:rPr lang="en" sz="4400" dirty="0"/>
              <a:t>Off-campus</a:t>
            </a:r>
            <a:endParaRPr sz="4400" dirty="0"/>
          </a:p>
          <a:p>
            <a:r>
              <a:rPr lang="en" dirty="0">
                <a:solidFill>
                  <a:schemeClr val="dk2"/>
                </a:solidFill>
              </a:rPr>
              <a:t>TPY5 </a:t>
            </a:r>
            <a:r>
              <a:rPr lang="en" dirty="0" smtClean="0">
                <a:solidFill>
                  <a:schemeClr val="dk2"/>
                </a:solidFill>
              </a:rPr>
              <a:t>Apartment (example) . . .  20 minute walk to classroom</a:t>
            </a:r>
            <a:br>
              <a:rPr lang="en" dirty="0" smtClean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	</a:t>
            </a:r>
            <a:r>
              <a:rPr lang="en" dirty="0" smtClean="0">
                <a:solidFill>
                  <a:schemeClr val="dk2"/>
                </a:solidFill>
              </a:rPr>
              <a:t>English-speaking staff, pool, fitness room</a:t>
            </a:r>
            <a:endParaRPr dirty="0"/>
          </a:p>
        </p:txBody>
      </p:sp>
      <p:pic>
        <p:nvPicPr>
          <p:cNvPr id="1026" name="Picture 2" descr="https://lh5.googleusercontent.com/DdG98ZoGdRTsLyqPBeN1knHEfzm_icfoCL3lnrJb_JP7qJzMT3J9XZOzNx6XpoErJteLW7h7bfyapLt9EeMcnGGoyo-YSXtclLxV9RrLcrh1wfwPdX89so0yUSsgFPzAhfEUZ-_eYr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332758"/>
            <a:ext cx="8915400" cy="44490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2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3"/>
          <p:cNvSpPr txBox="1">
            <a:spLocks noGrp="1"/>
          </p:cNvSpPr>
          <p:nvPr>
            <p:ph type="title"/>
          </p:nvPr>
        </p:nvSpPr>
        <p:spPr>
          <a:xfrm>
            <a:off x="387900" y="304800"/>
            <a:ext cx="8520600" cy="18668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Housing </a:t>
            </a:r>
            <a:r>
              <a:rPr lang="en" dirty="0"/>
              <a:t>o</a:t>
            </a:r>
            <a:r>
              <a:rPr lang="en" dirty="0" smtClean="0"/>
              <a:t>ff-campus</a:t>
            </a:r>
            <a:endParaRPr dirty="0"/>
          </a:p>
          <a:p>
            <a:r>
              <a:rPr lang="en" dirty="0">
                <a:solidFill>
                  <a:schemeClr val="dk2"/>
                </a:solidFill>
              </a:rPr>
              <a:t>TPY5 </a:t>
            </a:r>
            <a:r>
              <a:rPr lang="en" dirty="0" smtClean="0">
                <a:solidFill>
                  <a:schemeClr val="dk2"/>
                </a:solidFill>
              </a:rPr>
              <a:t>Apartment (example)</a:t>
            </a:r>
            <a:endParaRPr dirty="0"/>
          </a:p>
        </p:txBody>
      </p:sp>
      <p:pic>
        <p:nvPicPr>
          <p:cNvPr id="4099" name="Picture 3" descr="https://lh4.googleusercontent.com/ANMnugz_XbPzKSEsrK8LOfys_3kkXSnBIrHm5HmNAmD4LJpQUeFp4e4mqoh-twKGCq5IaCc9CKy-OoGFwwj9axNh5KWsIR1K7r-tH3Nzu4mkhFj4truokIxycam90nyKUSx-0jMLgA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900" y="2206507"/>
            <a:ext cx="4184099" cy="328050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KqWM-FoBbSUHObQnp0SHk6OnU8j088JkaLiPVcKEjcR5r2hRE1JShssTZc1TSGPvIDo4IJWXaD6ae_xQ7VsI3oB78UcDzIAlOefNvOyS8gPgICUQcuqKxnPJ7Zbqm4pwKlX4f_DiS0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4190999" cy="229432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4.googleusercontent.com/5xcLkAmhhGEoj__gfcAjPcRDULwFlLn2rCe_qghnuY7800sg_J0HhxWMp8bfRRSTKkh8fc-DSA9X5Fiuws0tla0vHjNRCb1YvXfX0OAQwHXlJx9b20dazDpKFLjtKOZCADlKsJcpAic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20406"/>
            <a:ext cx="3984171" cy="350253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37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/>
          <p:nvPr/>
        </p:nvSpPr>
        <p:spPr>
          <a:xfrm>
            <a:off x="4784800" y="3343875"/>
            <a:ext cx="3818100" cy="1647600"/>
          </a:xfrm>
          <a:prstGeom prst="flowChartAlternateProcess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43"/>
          <p:cNvSpPr txBox="1">
            <a:spLocks noGrp="1"/>
          </p:cNvSpPr>
          <p:nvPr>
            <p:ph type="title"/>
          </p:nvPr>
        </p:nvSpPr>
        <p:spPr>
          <a:xfrm>
            <a:off x="273600" y="152400"/>
            <a:ext cx="8520600" cy="1077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/>
              <a:t>ISC Website</a:t>
            </a:r>
            <a:endParaRPr sz="4800" dirty="0"/>
          </a:p>
        </p:txBody>
      </p:sp>
      <p:sp>
        <p:nvSpPr>
          <p:cNvPr id="340" name="Google Shape;340;p43"/>
          <p:cNvSpPr txBox="1"/>
          <p:nvPr/>
        </p:nvSpPr>
        <p:spPr>
          <a:xfrm>
            <a:off x="3091752" y="799220"/>
            <a:ext cx="5976048" cy="211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 stay updated with what’s going on at the ISC:</a:t>
            </a:r>
            <a:endParaRPr sz="32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342900">
              <a:buClr>
                <a:srgbClr val="695D46"/>
              </a:buClr>
              <a:buSzPts val="1800"/>
              <a:buFont typeface="Open Sans"/>
              <a:buChar char="●"/>
            </a:pPr>
            <a:r>
              <a:rPr lang="en" sz="32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ISC Website - </a:t>
            </a:r>
            <a:r>
              <a:rPr lang="en" sz="3200" b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https://sites.google.com/ku.th/isc/home</a:t>
            </a:r>
            <a:endParaRPr sz="3200" b="1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342900">
              <a:buClr>
                <a:srgbClr val="695D46"/>
              </a:buClr>
              <a:buSzPts val="1800"/>
              <a:buFont typeface="Open Sans"/>
              <a:buChar char="●"/>
            </a:pPr>
            <a:r>
              <a:rPr lang="en" sz="32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ISC on Facebook - </a:t>
            </a:r>
            <a:r>
              <a:rPr lang="en" sz="3200" b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www.facebook.com/isc.ku</a:t>
            </a:r>
            <a:endParaRPr sz="32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41" name="Google Shape;34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01" y="1799626"/>
            <a:ext cx="2898051" cy="2292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4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01" y="3194475"/>
            <a:ext cx="3381725" cy="22447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3" name="Google Shape;343;p43"/>
          <p:cNvSpPr txBox="1"/>
          <p:nvPr/>
        </p:nvSpPr>
        <p:spPr>
          <a:xfrm>
            <a:off x="4533900" y="3264978"/>
            <a:ext cx="4069000" cy="17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sz="3600" kern="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 information contact </a:t>
            </a:r>
            <a:endParaRPr sz="36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" sz="36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ku.oip@ku.ac.th</a:t>
            </a:r>
            <a:endParaRPr sz="36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oogle Shape;146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096000"/>
            <a:ext cx="1814500" cy="4961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868017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KU ECON Partners / Studies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Abroad 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Last Update – June 2018</a:t>
            </a:r>
          </a:p>
        </p:txBody>
      </p:sp>
      <p:pic>
        <p:nvPicPr>
          <p:cNvPr id="1026" name="Picture 2" descr="C:\Users\Pavilion\Desktop\world-map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3999"/>
            <a:ext cx="8906607" cy="519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 - Study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Abroad i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>
                <a:latin typeface="Myriad Pro" pitchFamily="34" charset="0"/>
              </a:rPr>
              <a:t>BANGLADESH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CHINA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DENMARK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ENGLAND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FINLAND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FRANCE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GERMANY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HONG KONG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INDIA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INDONESIA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Last Update – June 2018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Partners - Study 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Abroad in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943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>
                <a:latin typeface="Myriad Pro" pitchFamily="34" charset="0"/>
              </a:rPr>
              <a:t>JAPAN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MALAYSIA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NETHERLANDS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NEW ZEALAND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RUSSIA</a:t>
            </a:r>
          </a:p>
          <a:p>
            <a:pPr>
              <a:buNone/>
            </a:pPr>
            <a:r>
              <a:rPr lang="en-US" b="1" dirty="0">
                <a:latin typeface="Myriad Pro" pitchFamily="34" charset="0"/>
              </a:rPr>
              <a:t>SCOTLAND</a:t>
            </a:r>
          </a:p>
          <a:p>
            <a:pPr>
              <a:buNone/>
            </a:pPr>
            <a:r>
              <a:rPr lang="en-US" b="1" dirty="0">
                <a:latin typeface="Myriad Pro"/>
              </a:rPr>
              <a:t>SOUTH KOREA</a:t>
            </a:r>
          </a:p>
          <a:p>
            <a:pPr>
              <a:buNone/>
            </a:pPr>
            <a:r>
              <a:rPr lang="en-US" b="1" dirty="0">
                <a:latin typeface="Myriad Pro"/>
              </a:rPr>
              <a:t>SWEDEN</a:t>
            </a:r>
          </a:p>
          <a:p>
            <a:pPr>
              <a:buNone/>
            </a:pPr>
            <a:r>
              <a:rPr lang="en-US" b="1" dirty="0">
                <a:latin typeface="Myriad Pro"/>
              </a:rPr>
              <a:t>SWITZERLAND</a:t>
            </a:r>
          </a:p>
          <a:p>
            <a:pPr>
              <a:buNone/>
            </a:pPr>
            <a:r>
              <a:rPr lang="en-US" b="1" dirty="0">
                <a:latin typeface="Myriad Pro"/>
              </a:rPr>
              <a:t>TAIWAN</a:t>
            </a:r>
          </a:p>
          <a:p>
            <a:pPr>
              <a:buNone/>
            </a:pPr>
            <a:r>
              <a:rPr lang="en-US" b="1" dirty="0">
                <a:latin typeface="Myriad Pro"/>
              </a:rPr>
              <a:t>USA</a:t>
            </a:r>
          </a:p>
          <a:p>
            <a:pPr>
              <a:buNone/>
            </a:pPr>
            <a:r>
              <a:rPr lang="en-US" b="1" dirty="0">
                <a:latin typeface="Myriad Pro"/>
              </a:rPr>
              <a:t>UNITED ARAB EMIRATES</a:t>
            </a:r>
          </a:p>
          <a:p>
            <a:pPr>
              <a:buNone/>
            </a:pPr>
            <a:r>
              <a:rPr lang="en-US" b="1" dirty="0">
                <a:latin typeface="Myriad Pro"/>
              </a:rPr>
              <a:t>VIETNAM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Last Update – June 2018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>International Student Assistance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91200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ACADEMIC Information and General ASSISTANCE </a:t>
            </a:r>
            <a:r>
              <a:rPr lang="en-US" b="1" dirty="0" smtClean="0"/>
              <a:t>at ECONOMICS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Faculty </a:t>
            </a:r>
            <a:r>
              <a:rPr lang="en-US" dirty="0"/>
              <a:t>of Economics Center for International Affairs (</a:t>
            </a:r>
            <a:r>
              <a:rPr lang="en-US" dirty="0" smtClean="0"/>
              <a:t>ECIA)</a:t>
            </a:r>
          </a:p>
          <a:p>
            <a:pPr marL="0" indent="0">
              <a:buNone/>
            </a:pPr>
            <a:r>
              <a:rPr lang="en-US" dirty="0" smtClean="0"/>
              <a:t>Ms</a:t>
            </a:r>
            <a:r>
              <a:rPr lang="en-US" dirty="0"/>
              <a:t>. </a:t>
            </a:r>
            <a:r>
              <a:rPr lang="en-US" dirty="0" err="1"/>
              <a:t>Wanida</a:t>
            </a:r>
            <a:r>
              <a:rPr lang="en-US" dirty="0"/>
              <a:t> </a:t>
            </a:r>
            <a:r>
              <a:rPr lang="en-US" dirty="0" err="1"/>
              <a:t>Kammani</a:t>
            </a:r>
            <a:r>
              <a:rPr lang="en-US" dirty="0"/>
              <a:t>, Foreign Relations Officer </a:t>
            </a:r>
            <a:r>
              <a:rPr lang="en-US" dirty="0" smtClean="0"/>
              <a:t>	E:	fecowdka@ku.ac.th //  ecia@ku.th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HOUSING, ACTIVITIES, ORIENTATION, VISA, etc. International </a:t>
            </a:r>
            <a:r>
              <a:rPr lang="en-US" b="1" dirty="0"/>
              <a:t>Studies Center (ISC) 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E:	 </a:t>
            </a:r>
            <a:r>
              <a:rPr lang="en-US" dirty="0"/>
              <a:t>ku.oip@ku.ac.th</a:t>
            </a:r>
          </a:p>
          <a:p>
            <a:pPr marL="0" indent="0">
              <a:buNone/>
            </a:pPr>
            <a:r>
              <a:rPr lang="en-US" dirty="0" smtClean="0"/>
              <a:t>	https</a:t>
            </a:r>
            <a:r>
              <a:rPr lang="en-US" dirty="0"/>
              <a:t>://sites.google.com/ku.th/isc/home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26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880" y="152280"/>
            <a:ext cx="3383640" cy="224352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pic>
        <p:nvPicPr>
          <p:cNvPr id="206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680" y="2666880"/>
            <a:ext cx="4114440" cy="383040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pic>
        <p:nvPicPr>
          <p:cNvPr id="207" name="Picture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5000" y="1295280"/>
            <a:ext cx="2742840" cy="439560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46361" y="1066801"/>
            <a:ext cx="5105400" cy="2286000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en-US" sz="6000" b="1" dirty="0" smtClean="0">
                <a:solidFill>
                  <a:srgbClr val="000000"/>
                </a:solidFill>
                <a:latin typeface="Calibri" pitchFamily="34" charset="0"/>
              </a:rPr>
              <a:t>Please join us!</a:t>
            </a:r>
            <a:endParaRPr lang="en-US" sz="6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4" descr="http://pirun.ku.ac.th/~fscijsw/logo_gif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7432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2895600"/>
            <a:ext cx="7772400" cy="2057400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 of  Economics</a:t>
            </a:r>
          </a:p>
          <a:p>
            <a:r>
              <a:rPr lang="en-US" sz="3300" b="1" cap="none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Welcomes Exchange Students</a:t>
            </a:r>
          </a:p>
          <a:p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3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3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Kasetsart</a:t>
            </a:r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university</a:t>
            </a:r>
            <a:r>
              <a:rPr lang="en-US" sz="2400" b="1" dirty="0">
                <a:solidFill>
                  <a:srgbClr val="008000"/>
                </a:solidFill>
              </a:rPr>
              <a:t/>
            </a:r>
            <a:br>
              <a:rPr lang="en-US" sz="2400" b="1" dirty="0">
                <a:solidFill>
                  <a:srgbClr val="008000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International program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410201"/>
            <a:ext cx="4045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Phone 02 579 2800</a:t>
            </a:r>
          </a:p>
          <a:p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Email 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  <a:hlinkClick r:id="rId3"/>
              </a:rPr>
              <a:t>eeba@ku.ac.th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Website 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  <a:hlinkClick r:id="rId4"/>
              </a:rPr>
              <a:t>www.eeba.eco.ku.ac.th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2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880" y="380880"/>
            <a:ext cx="3810120" cy="2971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3680" y="380880"/>
            <a:ext cx="4099680" cy="3123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0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3733800"/>
            <a:ext cx="4190640" cy="277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1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50720" y="3809880"/>
            <a:ext cx="3812280" cy="2742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3751560"/>
            <a:ext cx="3428640" cy="287748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  <p:pic>
        <p:nvPicPr>
          <p:cNvPr id="215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920" y="533520"/>
            <a:ext cx="3962160" cy="289512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16" name="Picture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5680" y="228600"/>
            <a:ext cx="4476960" cy="320004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  <p:pic>
        <p:nvPicPr>
          <p:cNvPr id="217" name="Picture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3637440"/>
            <a:ext cx="5028840" cy="299160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0" y="411360"/>
            <a:ext cx="3962160" cy="419976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  <p:pic>
        <p:nvPicPr>
          <p:cNvPr id="219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480" y="380880"/>
            <a:ext cx="4001760" cy="320004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  <p:pic>
        <p:nvPicPr>
          <p:cNvPr id="220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0" y="3886200"/>
            <a:ext cx="4498920" cy="2819160"/>
          </a:xfrm>
          <a:prstGeom prst="rect">
            <a:avLst/>
          </a:prstGeom>
          <a:ln w="88920">
            <a:solidFill>
              <a:schemeClr val="tx1"/>
            </a:solidFill>
            <a:miter/>
          </a:ln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</TotalTime>
  <Words>703</Words>
  <Application>Microsoft Office PowerPoint</Application>
  <PresentationFormat>On-screen Show (4:3)</PresentationFormat>
  <Paragraphs>232</Paragraphs>
  <Slides>60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60</vt:i4>
      </vt:variant>
    </vt:vector>
  </HeadingPairs>
  <TitlesOfParts>
    <vt:vector size="90" baseType="lpstr">
      <vt:lpstr>Adobe Gothic Std B</vt:lpstr>
      <vt:lpstr>Angsana New</vt:lpstr>
      <vt:lpstr>Arial</vt:lpstr>
      <vt:lpstr>Calibri</vt:lpstr>
      <vt:lpstr>Century Schoolbook</vt:lpstr>
      <vt:lpstr>Comfortaa</vt:lpstr>
      <vt:lpstr>Cordia New</vt:lpstr>
      <vt:lpstr>Myriad Pro</vt:lpstr>
      <vt:lpstr>Open Sans</vt:lpstr>
      <vt:lpstr>PT Sans Narrow</vt:lpstr>
      <vt:lpstr>Times New Roman</vt:lpstr>
      <vt:lpstr>Wingdings</vt:lpstr>
      <vt:lpstr>Wingdings 2</vt:lpstr>
      <vt:lpstr>Office Theme</vt:lpstr>
      <vt:lpstr>Oriel</vt:lpstr>
      <vt:lpstr>Tropic</vt:lpstr>
      <vt:lpstr>1_Tropic</vt:lpstr>
      <vt:lpstr>2_Tropic</vt:lpstr>
      <vt:lpstr>3_Tropic</vt:lpstr>
      <vt:lpstr>4_Tropic</vt:lpstr>
      <vt:lpstr>5_Tropic</vt:lpstr>
      <vt:lpstr>6_Tropic</vt:lpstr>
      <vt:lpstr>7_Tropic</vt:lpstr>
      <vt:lpstr>8_Tropic</vt:lpstr>
      <vt:lpstr>9_Tropic</vt:lpstr>
      <vt:lpstr>10_Tropic</vt:lpstr>
      <vt:lpstr>11_Tropic</vt:lpstr>
      <vt:lpstr>12_Tropic</vt:lpstr>
      <vt:lpstr>13_Tropic</vt:lpstr>
      <vt:lpstr>14_Tropic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Kasetsart  University</vt:lpstr>
      <vt:lpstr>PowerPoint Presentation</vt:lpstr>
      <vt:lpstr>Gallery</vt:lpstr>
      <vt:lpstr>PowerPoint Presentation</vt:lpstr>
      <vt:lpstr>PowerPoint Presentation</vt:lpstr>
      <vt:lpstr>PowerPoint Presentation</vt:lpstr>
      <vt:lpstr>PowerPoint Presentation</vt:lpstr>
      <vt:lpstr>Faculty of Economics</vt:lpstr>
      <vt:lpstr>PowerPoint Presentation</vt:lpstr>
      <vt:lpstr>Faculty of Economics – Classroom Building 5</vt:lpstr>
      <vt:lpstr>Program highlights</vt:lpstr>
      <vt:lpstr>Master’s Degree Programs</vt:lpstr>
      <vt:lpstr>EEBA Major Programs</vt:lpstr>
      <vt:lpstr>Student Exchange Program</vt:lpstr>
      <vt:lpstr>PowerPoint Presentation</vt:lpstr>
      <vt:lpstr>   Economics Hosts Foreign Students </vt:lpstr>
      <vt:lpstr>Exchange Eligibility</vt:lpstr>
      <vt:lpstr>International Student Assistance</vt:lpstr>
      <vt:lpstr>Application Online</vt:lpstr>
      <vt:lpstr>Academic Calendar</vt:lpstr>
      <vt:lpstr>Orientation and First Day of Class</vt:lpstr>
      <vt:lpstr>Final Exams / End of Semester</vt:lpstr>
      <vt:lpstr>Which courses are open to       Exchange Students?</vt:lpstr>
      <vt:lpstr>Optional courses open to  Exchange Students</vt:lpstr>
      <vt:lpstr>Transferrable Credits</vt:lpstr>
      <vt:lpstr>PowerPoint Presentation</vt:lpstr>
      <vt:lpstr>PowerPoint Presentation</vt:lpstr>
      <vt:lpstr>Gallery</vt:lpstr>
      <vt:lpstr>Gallery</vt:lpstr>
      <vt:lpstr>International Studies Center</vt:lpstr>
      <vt:lpstr> ISC Services for International Students</vt:lpstr>
      <vt:lpstr>Number of International Students Semester 1 of 2019</vt:lpstr>
      <vt:lpstr>Bangkok / Cultural Trips</vt:lpstr>
      <vt:lpstr>International Food Fair</vt:lpstr>
      <vt:lpstr>International Food Fair</vt:lpstr>
      <vt:lpstr>International Students Sports Day</vt:lpstr>
      <vt:lpstr>PowerPoint Presentation</vt:lpstr>
      <vt:lpstr>Loi Krathong Festival </vt:lpstr>
      <vt:lpstr>Songkran Festival (Thai New Year) </vt:lpstr>
      <vt:lpstr>COSTS and HOUSING</vt:lpstr>
      <vt:lpstr>Accommodation On-campus Krissana International Dormitory  (Short or Long-Term Study) </vt:lpstr>
      <vt:lpstr>Accommodations are readily available Off-campus TPY5 Apartment (example) . . .  20 minute walk to classroom  English-speaking staff, pool, fitness room</vt:lpstr>
      <vt:lpstr>Housing off-campus TPY5 Apartment (example)</vt:lpstr>
      <vt:lpstr>ISC Website</vt:lpstr>
      <vt:lpstr>KU ECON Partners / Studies Abroad in</vt:lpstr>
      <vt:lpstr>Partners - Study Abroad in</vt:lpstr>
      <vt:lpstr> Partners - Study Abroad in</vt:lpstr>
      <vt:lpstr>International Student Assistance</vt:lpstr>
      <vt:lpstr>PowerPoint Presentation</vt:lpstr>
    </vt:vector>
  </TitlesOfParts>
  <Company>Kasetsart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Economics</dc:title>
  <dc:creator>USER</dc:creator>
  <cp:lastModifiedBy>Matt Downs</cp:lastModifiedBy>
  <cp:revision>174</cp:revision>
  <cp:lastPrinted>2014-05-08T12:49:00Z</cp:lastPrinted>
  <dcterms:created xsi:type="dcterms:W3CDTF">2014-05-08T02:21:23Z</dcterms:created>
  <dcterms:modified xsi:type="dcterms:W3CDTF">2019-10-16T04:25:07Z</dcterms:modified>
</cp:coreProperties>
</file>