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4"/>
    <p:sldMasterId id="2147483721" r:id="rId5"/>
  </p:sldMasterIdLst>
  <p:notesMasterIdLst>
    <p:notesMasterId r:id="rId20"/>
  </p:notesMasterIdLst>
  <p:handoutMasterIdLst>
    <p:handoutMasterId r:id="rId21"/>
  </p:handoutMasterIdLst>
  <p:sldIdLst>
    <p:sldId id="418" r:id="rId6"/>
    <p:sldId id="405" r:id="rId7"/>
    <p:sldId id="407" r:id="rId8"/>
    <p:sldId id="411" r:id="rId9"/>
    <p:sldId id="409" r:id="rId10"/>
    <p:sldId id="421" r:id="rId11"/>
    <p:sldId id="420" r:id="rId12"/>
    <p:sldId id="410" r:id="rId13"/>
    <p:sldId id="412" r:id="rId14"/>
    <p:sldId id="425" r:id="rId15"/>
    <p:sldId id="426" r:id="rId16"/>
    <p:sldId id="413" r:id="rId17"/>
    <p:sldId id="424" r:id="rId18"/>
    <p:sldId id="416" r:id="rId19"/>
  </p:sldIdLst>
  <p:sldSz cx="17348200" cy="9756775"/>
  <p:notesSz cx="6794500" cy="9931400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B"/>
    <a:srgbClr val="BF2E1B"/>
    <a:srgbClr val="B72922"/>
    <a:srgbClr val="BE2E1A"/>
    <a:srgbClr val="B72E1B"/>
    <a:srgbClr val="A8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4BFA3-B742-4562-8F8E-75881A00830A}" v="359" dt="2022-11-03T09:45:27.325"/>
    <p1510:client id="{1680AF3A-B9BE-4CA5-839E-589E4B6EEEC6}" v="112" dt="2022-11-09T12:21:49.479"/>
    <p1510:client id="{3DB27C50-A2A0-4789-BC2F-39BE0140FCC6}" v="4" dt="2022-11-03T13:32:58.264"/>
    <p1510:client id="{5AA3342B-4749-4AE2-A15C-C281730A98C0}" v="33" dt="2022-11-07T12:04:57.848"/>
    <p1510:client id="{BDEA354F-DE0A-4E0B-A3B3-99D4919D704C}" v="51" dt="2022-11-07T12:36:09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7" autoAdjust="0"/>
    <p:restoredTop sz="77093" autoAdjust="0"/>
  </p:normalViewPr>
  <p:slideViewPr>
    <p:cSldViewPr snapToGrid="0" snapToObjects="1">
      <p:cViewPr varScale="1">
        <p:scale>
          <a:sx n="82" d="100"/>
          <a:sy n="82" d="100"/>
        </p:scale>
        <p:origin x="870" y="90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10-11-2022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10-11-2022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28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02315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96993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46610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87685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5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90139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73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2024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9777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8904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10-11-2022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84" y="9349691"/>
            <a:ext cx="1606019" cy="1967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10-11-2022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84" y="9349691"/>
            <a:ext cx="1606019" cy="1967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10-11-2022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84" y="9349691"/>
            <a:ext cx="1606019" cy="1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10-11-2022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84" y="9349691"/>
            <a:ext cx="1606019" cy="1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10-11-2022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 spd="med">
    <p:fade/>
  </p:transition>
  <p:hf sldNum="0"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FB5CF2AB-20FF-5442-9E53-3C6EDD7FBCEA}" type="datetime1">
              <a:rPr lang="nl-NL" altLang="nl-NL" smtClean="0"/>
              <a:pPr/>
              <a:t>10-11-2022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</p:sldLayoutIdLst>
  <p:transition spd="med">
    <p:fade/>
  </p:transition>
  <p:hf sldNum="0"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ftr/studereninhetbuitenlan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faculteit_ftr/?hl=nl" TargetMode="External"/><Relationship Id="rId5" Type="http://schemas.openxmlformats.org/officeDocument/2006/relationships/hyperlink" Target="https://www.facebook.com/IOFFTR/" TargetMode="External"/><Relationship Id="rId4" Type="http://schemas.openxmlformats.org/officeDocument/2006/relationships/hyperlink" Target="mailto:internationaloffice@ftr.ru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ftr/studyabroad/destinations/where-can-g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ru.nl/radboudinternational/english/students/outgoing-exchange/orientation-phase-choices-decision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office@ftr.ru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Abroad</a:t>
            </a:r>
            <a:endParaRPr lang="nl-N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25326" y="4148943"/>
            <a:ext cx="12522946" cy="4064696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1227598"/>
          </a:xfrm>
        </p:spPr>
        <p:txBody>
          <a:bodyPr/>
          <a:lstStyle/>
          <a:p>
            <a:r>
              <a:rPr lang="nl-NL" dirty="0"/>
              <a:t>10 november 2022</a:t>
            </a:r>
            <a:br>
              <a:rPr lang="nl-NL" dirty="0"/>
            </a:br>
            <a:r>
              <a:rPr lang="nl-NL" dirty="0"/>
              <a:t>International Office PTRS</a:t>
            </a: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94052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Semester </a:t>
            </a:r>
            <a:r>
              <a:rPr lang="nl-NL" dirty="0" err="1"/>
              <a:t>abroad</a:t>
            </a:r>
            <a:r>
              <a:rPr lang="nl-NL" dirty="0"/>
              <a:t> – </a:t>
            </a:r>
            <a:r>
              <a:rPr lang="nl-NL" dirty="0" err="1"/>
              <a:t>finances</a:t>
            </a:r>
            <a:r>
              <a:rPr lang="nl-NL" dirty="0"/>
              <a:t> - </a:t>
            </a:r>
            <a:r>
              <a:rPr lang="nl-NL" dirty="0" err="1"/>
              <a:t>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601217"/>
            <a:ext cx="16063413" cy="7020000"/>
          </a:xfrm>
        </p:spPr>
        <p:txBody>
          <a:bodyPr>
            <a:normAutofit fontScale="92500" lnSpcReduction="20000"/>
          </a:bodyPr>
          <a:lstStyle/>
          <a:p>
            <a:pPr marL="1067435" lvl="2" indent="-457200">
              <a:buNone/>
            </a:pPr>
            <a:r>
              <a:rPr lang="en-US" sz="2800" b="1" dirty="0">
                <a:hlinkClick r:id="rId3"/>
              </a:rPr>
              <a:t>Scholarships</a:t>
            </a:r>
            <a:r>
              <a:rPr lang="en-US" sz="2800" b="1" dirty="0"/>
              <a:t> </a:t>
            </a:r>
            <a:endParaRPr lang="nl-NL" sz="2800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i="1" dirty="0"/>
              <a:t>Erasmus+</a:t>
            </a:r>
            <a:endParaRPr lang="nl-NL" i="1" dirty="0">
              <a:cs typeface="Calibri"/>
            </a:endParaRPr>
          </a:p>
          <a:p>
            <a:pPr marL="1219835" lvl="2" indent="0">
              <a:buNone/>
            </a:pPr>
            <a:r>
              <a:rPr lang="nl-NL" dirty="0"/>
              <a:t>EER </a:t>
            </a:r>
            <a:r>
              <a:rPr lang="nl-NL" dirty="0" err="1"/>
              <a:t>countries</a:t>
            </a:r>
            <a:r>
              <a:rPr lang="nl-NL" dirty="0"/>
              <a:t>, 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Türkiye</a:t>
            </a:r>
            <a:r>
              <a:rPr lang="nl-NL" dirty="0"/>
              <a:t>: 8-12 euro per </a:t>
            </a:r>
            <a:r>
              <a:rPr lang="nl-NL" dirty="0" err="1"/>
              <a:t>day</a:t>
            </a:r>
            <a:endParaRPr lang="nl-NL">
              <a:cs typeface="Calibri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i="1" dirty="0">
                <a:cs typeface="Calibri"/>
              </a:rPr>
              <a:t>Erasmus+ </a:t>
            </a:r>
            <a:r>
              <a:rPr lang="nl-NL" i="1" dirty="0" err="1">
                <a:cs typeface="Calibri"/>
              </a:rPr>
              <a:t>Inclusion</a:t>
            </a:r>
            <a:r>
              <a:rPr lang="nl-NL" i="1" dirty="0">
                <a:cs typeface="Calibri"/>
              </a:rPr>
              <a:t> top-up </a:t>
            </a:r>
          </a:p>
          <a:p>
            <a:pPr marL="1219835" lvl="2" indent="0">
              <a:buNone/>
            </a:pPr>
            <a:r>
              <a:rPr lang="nl-NL" dirty="0">
                <a:ea typeface="+mn-lt"/>
                <a:cs typeface="+mn-lt"/>
              </a:rPr>
              <a:t>EER </a:t>
            </a:r>
            <a:r>
              <a:rPr lang="nl-NL" dirty="0" err="1">
                <a:ea typeface="+mn-lt"/>
                <a:cs typeface="+mn-lt"/>
              </a:rPr>
              <a:t>countries</a:t>
            </a:r>
            <a:r>
              <a:rPr lang="nl-NL" dirty="0">
                <a:ea typeface="+mn-lt"/>
                <a:cs typeface="+mn-lt"/>
              </a:rPr>
              <a:t>, </a:t>
            </a:r>
            <a:r>
              <a:rPr lang="nl-NL" dirty="0" err="1">
                <a:ea typeface="+mn-lt"/>
                <a:cs typeface="+mn-lt"/>
              </a:rPr>
              <a:t>including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Türkiye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>
                <a:cs typeface="Calibri"/>
              </a:rPr>
              <a:t>UK, </a:t>
            </a:r>
            <a:r>
              <a:rPr lang="nl-NL" dirty="0" err="1">
                <a:cs typeface="Calibri"/>
              </a:rPr>
              <a:t>for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students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with</a:t>
            </a:r>
            <a:r>
              <a:rPr lang="nl-NL" dirty="0">
                <a:cs typeface="Calibri"/>
              </a:rPr>
              <a:t> special </a:t>
            </a:r>
            <a:r>
              <a:rPr lang="nl-NL" dirty="0" err="1">
                <a:cs typeface="Calibri"/>
              </a:rPr>
              <a:t>needs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and</a:t>
            </a:r>
            <a:r>
              <a:rPr lang="nl-NL" dirty="0">
                <a:cs typeface="Calibri"/>
              </a:rPr>
              <a:t>/or </a:t>
            </a:r>
            <a:r>
              <a:rPr lang="nl-NL" dirty="0" err="1">
                <a:cs typeface="Calibri"/>
              </a:rPr>
              <a:t>coming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from</a:t>
            </a:r>
            <a:r>
              <a:rPr lang="nl-NL" dirty="0">
                <a:cs typeface="Calibri"/>
              </a:rPr>
              <a:t> a low </a:t>
            </a:r>
            <a:r>
              <a:rPr lang="nl-NL" dirty="0" err="1">
                <a:cs typeface="Calibri"/>
              </a:rPr>
              <a:t>income</a:t>
            </a:r>
            <a:r>
              <a:rPr lang="nl-NL" dirty="0">
                <a:cs typeface="Calibri"/>
              </a:rPr>
              <a:t> family (8,33 euro per </a:t>
            </a:r>
            <a:r>
              <a:rPr lang="nl-NL" dirty="0" err="1">
                <a:cs typeface="Calibri"/>
              </a:rPr>
              <a:t>day</a:t>
            </a:r>
            <a:r>
              <a:rPr lang="nl-NL" dirty="0">
                <a:cs typeface="Calibri"/>
              </a:rPr>
              <a:t>)</a:t>
            </a:r>
            <a:endParaRPr lang="nl-NL" dirty="0">
              <a:ea typeface="+mn-lt"/>
              <a:cs typeface="+mn-lt"/>
            </a:endParaRPr>
          </a:p>
          <a:p>
            <a:pPr marL="1062355" lvl="1" indent="-457200">
              <a:buFont typeface="Wingdings,Sans-Serif" panose="05000000000000000000" pitchFamily="2" charset="2"/>
              <a:buChar char="ü"/>
            </a:pPr>
            <a:r>
              <a:rPr lang="nl-NL" i="1" dirty="0">
                <a:ea typeface="+mn-lt"/>
                <a:cs typeface="+mn-lt"/>
              </a:rPr>
              <a:t>Erasmus+ Green Travel top-up: </a:t>
            </a:r>
            <a:endParaRPr lang="nl-NL" i="1" dirty="0">
              <a:cs typeface="Calibri"/>
            </a:endParaRPr>
          </a:p>
          <a:p>
            <a:pPr marL="1219835" lvl="2" indent="0">
              <a:buNone/>
            </a:pPr>
            <a:r>
              <a:rPr lang="nl-NL" dirty="0" err="1">
                <a:ea typeface="+mn-lt"/>
                <a:cs typeface="+mn-lt"/>
              </a:rPr>
              <a:t>all</a:t>
            </a:r>
            <a:r>
              <a:rPr lang="nl-NL" dirty="0">
                <a:ea typeface="+mn-lt"/>
                <a:cs typeface="+mn-lt"/>
              </a:rPr>
              <a:t> EER </a:t>
            </a:r>
            <a:r>
              <a:rPr lang="nl-NL" dirty="0" err="1">
                <a:ea typeface="+mn-lt"/>
                <a:cs typeface="+mn-lt"/>
              </a:rPr>
              <a:t>destinations</a:t>
            </a:r>
            <a:r>
              <a:rPr lang="nl-NL" dirty="0">
                <a:ea typeface="+mn-lt"/>
                <a:cs typeface="+mn-lt"/>
              </a:rPr>
              <a:t> + </a:t>
            </a:r>
            <a:r>
              <a:rPr lang="nl-NL" dirty="0" err="1">
                <a:ea typeface="+mn-lt"/>
                <a:cs typeface="+mn-lt"/>
              </a:rPr>
              <a:t>Türkiye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one</a:t>
            </a:r>
            <a:r>
              <a:rPr lang="nl-NL" dirty="0">
                <a:ea typeface="+mn-lt"/>
                <a:cs typeface="+mn-lt"/>
              </a:rPr>
              <a:t> off </a:t>
            </a:r>
            <a:r>
              <a:rPr lang="nl-NL" dirty="0" err="1">
                <a:ea typeface="+mn-lt"/>
                <a:cs typeface="+mn-lt"/>
              </a:rPr>
              <a:t>bous</a:t>
            </a:r>
            <a:r>
              <a:rPr lang="nl-NL" dirty="0">
                <a:ea typeface="+mn-lt"/>
                <a:cs typeface="+mn-lt"/>
              </a:rPr>
              <a:t> of 50,- euro + 4 extra </a:t>
            </a:r>
            <a:r>
              <a:rPr lang="nl-NL" dirty="0" err="1">
                <a:ea typeface="+mn-lt"/>
                <a:cs typeface="+mn-lt"/>
              </a:rPr>
              <a:t>grant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days</a:t>
            </a:r>
            <a:r>
              <a:rPr lang="nl-NL" dirty="0">
                <a:ea typeface="+mn-lt"/>
                <a:cs typeface="+mn-lt"/>
              </a:rPr>
              <a:t>)</a:t>
            </a:r>
            <a:endParaRPr lang="nl-NL">
              <a:cs typeface="Calibri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i="1" dirty="0">
                <a:ea typeface="+mn-lt"/>
                <a:cs typeface="+mn-lt"/>
              </a:rPr>
              <a:t>Holland </a:t>
            </a:r>
            <a:r>
              <a:rPr lang="nl-NL" i="1" dirty="0" err="1">
                <a:ea typeface="+mn-lt"/>
                <a:cs typeface="+mn-lt"/>
              </a:rPr>
              <a:t>Scholarship</a:t>
            </a:r>
            <a:r>
              <a:rPr lang="nl-NL" i="1" dirty="0">
                <a:ea typeface="+mn-lt"/>
                <a:cs typeface="+mn-lt"/>
              </a:rPr>
              <a:t>, </a:t>
            </a:r>
            <a:r>
              <a:rPr lang="nl-NL" i="1" dirty="0" err="1">
                <a:ea typeface="+mn-lt"/>
                <a:cs typeface="+mn-lt"/>
              </a:rPr>
              <a:t>Individuel</a:t>
            </a:r>
            <a:r>
              <a:rPr lang="nl-NL" i="1" dirty="0">
                <a:ea typeface="+mn-lt"/>
                <a:cs typeface="+mn-lt"/>
              </a:rPr>
              <a:t> Travel Grant, Erasmus UK </a:t>
            </a:r>
          </a:p>
          <a:p>
            <a:pPr marL="1219835" lvl="2" indent="0">
              <a:buNone/>
            </a:pPr>
            <a:r>
              <a:rPr lang="nl-NL" dirty="0">
                <a:ea typeface="+mn-lt"/>
                <a:cs typeface="+mn-lt"/>
              </a:rPr>
              <a:t>non EER </a:t>
            </a:r>
            <a:r>
              <a:rPr lang="nl-NL" dirty="0" err="1">
                <a:ea typeface="+mn-lt"/>
                <a:cs typeface="+mn-lt"/>
              </a:rPr>
              <a:t>countries</a:t>
            </a:r>
            <a:r>
              <a:rPr lang="nl-NL" dirty="0">
                <a:ea typeface="+mn-lt"/>
                <a:cs typeface="+mn-lt"/>
              </a:rPr>
              <a:t>, +/- 1200,- per </a:t>
            </a:r>
            <a:r>
              <a:rPr lang="nl-NL" dirty="0" err="1">
                <a:ea typeface="+mn-lt"/>
                <a:cs typeface="+mn-lt"/>
              </a:rPr>
              <a:t>stay</a:t>
            </a:r>
            <a:endParaRPr lang="nl-NL" dirty="0">
              <a:ea typeface="+mn-lt"/>
              <a:cs typeface="+mn-lt"/>
            </a:endParaRPr>
          </a:p>
          <a:p>
            <a:pPr marL="1062355" lvl="1" indent="-457200">
              <a:buFont typeface="Wingdings,Sans-Serif" panose="05000000000000000000" pitchFamily="2" charset="2"/>
              <a:buChar char="ü"/>
            </a:pPr>
            <a:endParaRPr lang="nl-NL" dirty="0">
              <a:ea typeface="+mn-lt"/>
              <a:cs typeface="+mn-lt"/>
            </a:endParaRPr>
          </a:p>
          <a:p>
            <a:pPr marL="605155" lvl="1" indent="0">
              <a:buNone/>
            </a:pPr>
            <a:r>
              <a:rPr lang="nl-NL" b="1" dirty="0" err="1">
                <a:ea typeface="+mn-lt"/>
                <a:cs typeface="+mn-lt"/>
              </a:rPr>
              <a:t>Other</a:t>
            </a:r>
            <a:endParaRPr lang="nl-NL" b="1" dirty="0" err="1">
              <a:cs typeface="Calibri" panose="020F0502020204030204"/>
            </a:endParaRPr>
          </a:p>
          <a:p>
            <a:pPr marL="1062355" lvl="1" indent="-457200">
              <a:buFont typeface="Wingdings,Sans-Serif" panose="05000000000000000000" pitchFamily="2" charset="2"/>
              <a:buChar char="ü"/>
            </a:pPr>
            <a:r>
              <a:rPr lang="nl-NL" dirty="0"/>
              <a:t> DUO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OV (€98 </a:t>
            </a:r>
            <a:r>
              <a:rPr lang="nl-NL" dirty="0" err="1"/>
              <a:t>pm</a:t>
            </a:r>
            <a:r>
              <a:rPr lang="nl-NL" dirty="0"/>
              <a:t>)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Sublet</a:t>
            </a:r>
            <a:r>
              <a:rPr lang="nl-NL" dirty="0"/>
              <a:t> room via Radboud IO (350,- bonus!)</a:t>
            </a: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0522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D697-C9FF-3D80-4AF7-A6136FAD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84" y="720725"/>
            <a:ext cx="15258359" cy="1832292"/>
          </a:xfrm>
        </p:spPr>
        <p:txBody>
          <a:bodyPr/>
          <a:lstStyle/>
          <a:p>
            <a:r>
              <a:rPr lang="en-US" dirty="0">
                <a:cs typeface="Calibri"/>
              </a:rPr>
              <a:t>Students that have been on exchange: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Janna – University of Helsinki, Simone – University of Malta, Emma – University of Bonn</a:t>
            </a:r>
            <a:endParaRPr lang="en-US" dirty="0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E955D10-E15E-8E83-B752-F2E3DC05A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836" y="1851060"/>
            <a:ext cx="7075792" cy="3761108"/>
          </a:xfrm>
        </p:spPr>
      </p:pic>
      <p:pic>
        <p:nvPicPr>
          <p:cNvPr id="3" name="Picture 4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B7A87B97-1C37-C976-A9E7-840B54D7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769" y="1852554"/>
            <a:ext cx="6508834" cy="4336375"/>
          </a:xfrm>
          <a:prstGeom prst="rect">
            <a:avLst/>
          </a:prstGeom>
        </p:spPr>
      </p:pic>
      <p:pic>
        <p:nvPicPr>
          <p:cNvPr id="6" name="Picture 6" descr="A picture containing outdoor, several&#10;&#10;Description automatically generated">
            <a:extLst>
              <a:ext uri="{FF2B5EF4-FFF2-40B4-BE49-F238E27FC236}">
                <a16:creationId xmlns:a16="http://schemas.microsoft.com/office/drawing/2014/main" id="{2FE9AB02-7BD0-B0A5-E632-7066B0C9B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83" y="4659986"/>
            <a:ext cx="5519617" cy="40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39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abroad</a:t>
            </a:r>
            <a:r>
              <a:rPr lang="nl-NL" dirty="0"/>
              <a:t> – </a:t>
            </a:r>
            <a:r>
              <a:rPr lang="nl-NL" dirty="0" err="1"/>
              <a:t>application</a:t>
            </a:r>
            <a:r>
              <a:rPr lang="nl-NL" dirty="0"/>
              <a:t> in Osiris - 2023-24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b="1" dirty="0"/>
              <a:t>Apply through Osiris “study abroad"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Top 2 (mandatory) – top 4 partner universities</a:t>
            </a:r>
            <a:endParaRPr lang="en-US" dirty="0">
              <a:cs typeface="Calibri"/>
            </a:endParaRP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Motivation letter</a:t>
            </a:r>
            <a:endParaRPr lang="en-US" dirty="0">
              <a:cs typeface="Calibri"/>
            </a:endParaRP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Check language requirements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Check GPA requirements (not at all partner universities)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Check available exchange courses  (for MA students: if partner university doesn’t offer MA courses, are you allowed to take BA courses?)</a:t>
            </a:r>
            <a:endParaRPr lang="en-US" dirty="0">
              <a:cs typeface="Calibri"/>
            </a:endParaRP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Familiarize yourself with the process of finding accommodation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What is the approximate budget you need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b="1" dirty="0"/>
          </a:p>
          <a:p>
            <a:pPr marL="0" lvl="1" indent="0">
              <a:lnSpc>
                <a:spcPct val="110000"/>
              </a:lnSpc>
              <a:buNone/>
            </a:pPr>
            <a:endParaRPr lang="en-US" b="1" dirty="0"/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1219835" lvl="2" indent="0">
              <a:buNone/>
            </a:pPr>
            <a:endParaRPr lang="nl-NL" sz="2600" dirty="0">
              <a:cs typeface="Calibri" panose="020F0502020204030204"/>
            </a:endParaRPr>
          </a:p>
          <a:p>
            <a:pPr marL="1677035" lvl="2" indent="-457200">
              <a:buFont typeface="Wingdings" panose="05000000000000000000" pitchFamily="2" charset="2"/>
              <a:buChar char="ü"/>
            </a:pPr>
            <a:endParaRPr lang="nl-NL" sz="2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1703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abroad</a:t>
            </a:r>
            <a:r>
              <a:rPr lang="nl-NL" dirty="0"/>
              <a:t> – Deadlines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in Osiris 2023-24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10000"/>
              </a:lnSpc>
              <a:buNone/>
            </a:pPr>
            <a:r>
              <a:rPr lang="en-US" b="1" dirty="0"/>
              <a:t>Deadlines for study: 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Outside EER – 31 January 2023, 23:59hrs.</a:t>
            </a:r>
            <a:endParaRPr lang="en-US" dirty="0">
              <a:cs typeface="Calibri"/>
            </a:endParaRP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 EER </a:t>
            </a:r>
            <a:r>
              <a:rPr lang="en-US" dirty="0">
                <a:ea typeface="+mn-lt"/>
                <a:cs typeface="+mn-lt"/>
              </a:rPr>
              <a:t>(including UK and Türkiye) </a:t>
            </a:r>
            <a:r>
              <a:rPr lang="en-US" dirty="0"/>
              <a:t>– 28 February 2023 , 23:59hrs.</a:t>
            </a:r>
            <a:endParaRPr lang="en-US" dirty="0">
              <a:cs typeface="Calibri"/>
            </a:endParaRP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Deadlines also apply for study abroad in second semester.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672684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and 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84" y="1506594"/>
            <a:ext cx="14889083" cy="5633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>
                <a:hlinkClick r:id="rId3"/>
              </a:rPr>
              <a:t>www.ru.nl/ftr/studereninhetbuitenland</a:t>
            </a: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International Office PTRS</a:t>
            </a:r>
          </a:p>
          <a:p>
            <a:pPr marL="605148" lvl="1" indent="0">
              <a:buNone/>
            </a:pPr>
            <a:r>
              <a:rPr lang="nl-NL" dirty="0"/>
              <a:t>		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appointment</a:t>
            </a:r>
            <a:r>
              <a:rPr lang="nl-NL" dirty="0"/>
              <a:t>: </a:t>
            </a:r>
            <a:r>
              <a:rPr lang="nl-NL" dirty="0">
                <a:hlinkClick r:id="rId4"/>
              </a:rPr>
              <a:t>internationaloffice@ftr.ru.nl</a:t>
            </a:r>
            <a:r>
              <a:rPr lang="nl-NL" dirty="0"/>
              <a:t> (online or on campus)</a:t>
            </a:r>
          </a:p>
          <a:p>
            <a:pPr marL="605148" lvl="1" indent="0">
              <a:buNone/>
            </a:pPr>
            <a:r>
              <a:rPr lang="nl-NL" dirty="0"/>
              <a:t>		Open door E15.27 </a:t>
            </a:r>
            <a:r>
              <a:rPr lang="nl-NL" dirty="0" err="1"/>
              <a:t>Tuesdays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Thursdays</a:t>
            </a:r>
            <a:r>
              <a:rPr lang="nl-NL" dirty="0"/>
              <a:t> 14:00-15:00 </a:t>
            </a:r>
            <a:r>
              <a:rPr lang="nl-NL" dirty="0" err="1"/>
              <a:t>hrs</a:t>
            </a:r>
            <a:r>
              <a:rPr lang="nl-NL" dirty="0"/>
              <a:t>. or </a:t>
            </a:r>
            <a:r>
              <a:rPr lang="nl-NL" dirty="0" err="1"/>
              <a:t>whenever</a:t>
            </a:r>
            <a:r>
              <a:rPr lang="nl-NL" dirty="0"/>
              <a:t> we are in </a:t>
            </a:r>
            <a:r>
              <a:rPr lang="nl-NL" dirty="0" err="1"/>
              <a:t>the</a:t>
            </a:r>
            <a:r>
              <a:rPr lang="nl-NL" dirty="0"/>
              <a:t> office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Facebook </a:t>
            </a:r>
            <a:r>
              <a:rPr lang="nl-NL" dirty="0">
                <a:hlinkClick r:id="rId5"/>
              </a:rPr>
              <a:t>International Office FFTR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Instagram </a:t>
            </a:r>
            <a:r>
              <a:rPr lang="en-US" dirty="0" err="1">
                <a:hlinkClick r:id="rId6"/>
              </a:rPr>
              <a:t>Faculteit_ftr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Questions?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534688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 for study or internship abroad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00732" y="1799998"/>
            <a:ext cx="14889083" cy="7456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Short </a:t>
            </a:r>
            <a:r>
              <a:rPr lang="nl-NL" b="1" dirty="0" err="1"/>
              <a:t>Stay</a:t>
            </a:r>
            <a:endParaRPr lang="nl-NL" b="1" dirty="0"/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Study</a:t>
            </a:r>
            <a:r>
              <a:rPr lang="nl-NL" dirty="0"/>
              <a:t> Trips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Module “</a:t>
            </a:r>
            <a:r>
              <a:rPr lang="nl-NL" dirty="0" err="1"/>
              <a:t>Edges</a:t>
            </a:r>
            <a:r>
              <a:rPr lang="nl-NL" dirty="0"/>
              <a:t> of Europe”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take </a:t>
            </a:r>
            <a:r>
              <a:rPr lang="nl-NL" dirty="0" err="1"/>
              <a:t>place</a:t>
            </a:r>
            <a:r>
              <a:rPr lang="nl-NL" dirty="0"/>
              <a:t> in 2022-23 or 2023-24)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/>
              <a:t>Summer schools</a:t>
            </a:r>
            <a:endParaRPr lang="nl-NL" dirty="0">
              <a:cs typeface="Calibri" panose="020F0502020204030204"/>
            </a:endParaRPr>
          </a:p>
          <a:p>
            <a:pPr marL="604520" lvl="1" indent="0">
              <a:buNone/>
            </a:pPr>
            <a:endParaRPr lang="nl-NL" dirty="0">
              <a:cs typeface="Calibri" panose="020F0502020204030204"/>
            </a:endParaRPr>
          </a:p>
          <a:p>
            <a:pPr marL="609600" indent="-609600">
              <a:buNone/>
            </a:pPr>
            <a:r>
              <a:rPr lang="nl-NL" b="1" dirty="0"/>
              <a:t>Buitenlandminor: semester </a:t>
            </a:r>
            <a:r>
              <a:rPr lang="nl-NL" b="1" dirty="0" err="1"/>
              <a:t>abroad</a:t>
            </a:r>
            <a:endParaRPr lang="nl-NL" b="1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Internship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sz="2800" b="1" dirty="0" err="1">
                <a:solidFill>
                  <a:srgbClr val="B3011B"/>
                </a:solidFill>
              </a:rPr>
              <a:t>Study</a:t>
            </a:r>
            <a:endParaRPr lang="nl-NL" sz="2800" b="1" dirty="0">
              <a:solidFill>
                <a:srgbClr val="B3011B"/>
              </a:solidFill>
              <a:cs typeface="Calibri" panose="020F0502020204030204"/>
            </a:endParaRPr>
          </a:p>
          <a:p>
            <a:pPr marL="604520" lvl="1" indent="0">
              <a:buNone/>
            </a:pPr>
            <a:endParaRPr lang="nl-NL" dirty="0">
              <a:cs typeface="Calibri" panose="020F0502020204030204"/>
            </a:endParaRPr>
          </a:p>
          <a:p>
            <a:pPr marL="609600" indent="-609600">
              <a:buNone/>
            </a:pPr>
            <a:r>
              <a:rPr lang="nl-NL" b="1" dirty="0"/>
              <a:t>	</a:t>
            </a:r>
            <a:endParaRPr lang="nl-NL" dirty="0">
              <a:cs typeface="Calibri" panose="020F0502020204030204"/>
            </a:endParaRPr>
          </a:p>
          <a:p>
            <a:pPr marL="604520" lvl="1" indent="0">
              <a:buNone/>
            </a:pPr>
            <a:br>
              <a:rPr lang="nl-NL" dirty="0"/>
            </a:br>
            <a:br>
              <a:rPr lang="nl-NL" dirty="0"/>
            </a:br>
            <a:endParaRPr lang="nl-NL" dirty="0">
              <a:cs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5222643"/>
            <a:ext cx="4493615" cy="33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abroad</a:t>
            </a:r>
            <a:r>
              <a:rPr lang="nl-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nl-NL" dirty="0" err="1"/>
              <a:t>Transferable</a:t>
            </a:r>
            <a:r>
              <a:rPr lang="nl-NL" dirty="0"/>
              <a:t> skills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Different culture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err="1"/>
              <a:t>Learn</a:t>
            </a:r>
            <a:r>
              <a:rPr lang="nl-NL" dirty="0"/>
              <a:t> a </a:t>
            </a:r>
            <a:r>
              <a:rPr lang="nl-NL" dirty="0" err="1"/>
              <a:t>language</a:t>
            </a:r>
            <a:r>
              <a:rPr lang="nl-NL" dirty="0"/>
              <a:t> (</a:t>
            </a:r>
            <a:r>
              <a:rPr lang="nl-NL" dirty="0" err="1"/>
              <a:t>better</a:t>
            </a:r>
            <a:r>
              <a:rPr lang="nl-NL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Study with a professor you admire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Study program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Make new </a:t>
            </a:r>
            <a:r>
              <a:rPr lang="nl-NL" dirty="0" err="1"/>
              <a:t>friends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Get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a country or </a:t>
            </a:r>
            <a:r>
              <a:rPr lang="nl-NL" dirty="0" err="1"/>
              <a:t>city</a:t>
            </a:r>
            <a:endParaRPr lang="nl-NL" dirty="0"/>
          </a:p>
          <a:p>
            <a:pPr marL="605148" lvl="1" indent="0">
              <a:buNone/>
            </a:pPr>
            <a:endParaRPr lang="nl-NL" dirty="0"/>
          </a:p>
          <a:p>
            <a:pPr marL="0" lvl="0" indent="0">
              <a:buNone/>
            </a:pPr>
            <a:endParaRPr lang="nl-NL" b="1" dirty="0">
              <a:solidFill>
                <a:prstClr val="black"/>
              </a:solidFill>
            </a:endParaRPr>
          </a:p>
          <a:p>
            <a:pPr marL="605148" lvl="1" indent="0">
              <a:buNone/>
            </a:pPr>
            <a:endParaRPr lang="nl-NL" b="1" dirty="0"/>
          </a:p>
          <a:p>
            <a:pPr marL="605148" lvl="1" indent="0">
              <a:buNone/>
            </a:pPr>
            <a:endParaRPr lang="nl-NL" b="1" dirty="0"/>
          </a:p>
          <a:p>
            <a:pPr marL="605148" lvl="1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5151727"/>
            <a:ext cx="4512665" cy="33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1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Semester </a:t>
            </a:r>
            <a:r>
              <a:rPr lang="nl-NL" dirty="0" err="1"/>
              <a:t>abroad</a:t>
            </a:r>
            <a:r>
              <a:rPr lang="nl-NL" dirty="0"/>
              <a:t> –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BA </a:t>
            </a:r>
            <a:r>
              <a:rPr lang="nl-NL" b="1" dirty="0" err="1"/>
              <a:t>students</a:t>
            </a:r>
            <a:endParaRPr lang="nl-NL" b="1" dirty="0"/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Admitted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2, minimum of 60 EC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departure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Mobility </a:t>
            </a:r>
            <a:r>
              <a:rPr lang="nl-NL" dirty="0" err="1"/>
              <a:t>windows</a:t>
            </a:r>
            <a:r>
              <a:rPr lang="nl-NL" dirty="0"/>
              <a:t>:</a:t>
            </a:r>
            <a:endParaRPr lang="nl-NL" b="1" dirty="0">
              <a:cs typeface="Calibri" panose="020F0502020204030204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PPS - Filosofie - Theologie – Religie, Politiek en Samenleving: 1st  semester B3 (PPS </a:t>
            </a:r>
            <a:r>
              <a:rPr lang="nl-NL" sz="2800" dirty="0" err="1"/>
              <a:t>poss</a:t>
            </a:r>
            <a:r>
              <a:rPr lang="nl-NL" sz="2800" dirty="0"/>
              <a:t>. 2</a:t>
            </a:r>
            <a:r>
              <a:rPr lang="nl-NL" sz="2800" baseline="30000" dirty="0"/>
              <a:t>nd</a:t>
            </a:r>
            <a:r>
              <a:rPr lang="nl-NL" sz="2800" dirty="0"/>
              <a:t> semester B2)</a:t>
            </a:r>
            <a:endParaRPr lang="nl-NL" sz="2800" dirty="0">
              <a:cs typeface="Calibri" panose="020F0502020204030204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Islam, Politiek en Samenleving: 3rd </a:t>
            </a:r>
            <a:r>
              <a:rPr lang="nl-NL" sz="2800" dirty="0" err="1"/>
              <a:t>period</a:t>
            </a:r>
            <a:r>
              <a:rPr lang="nl-NL" sz="2800" dirty="0"/>
              <a:t> B2 (minor in Caïro)</a:t>
            </a:r>
            <a:endParaRPr lang="nl-NL" sz="2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l-NL" b="1" dirty="0"/>
              <a:t>MA </a:t>
            </a:r>
            <a:r>
              <a:rPr lang="nl-NL" b="1" dirty="0" err="1"/>
              <a:t>Students</a:t>
            </a:r>
            <a:r>
              <a:rPr lang="nl-NL" b="1" dirty="0"/>
              <a:t> </a:t>
            </a: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Research master: 1st semester 2nd </a:t>
            </a:r>
            <a:r>
              <a:rPr lang="nl-NL" dirty="0" err="1"/>
              <a:t>year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MA’s</a:t>
            </a:r>
            <a:r>
              <a:rPr lang="nl-NL" dirty="0"/>
              <a:t> : no </a:t>
            </a:r>
            <a:r>
              <a:rPr lang="nl-NL" dirty="0" err="1"/>
              <a:t>mobility</a:t>
            </a:r>
            <a:r>
              <a:rPr lang="nl-NL" dirty="0"/>
              <a:t> </a:t>
            </a:r>
            <a:r>
              <a:rPr lang="nl-NL" dirty="0" err="1"/>
              <a:t>window</a:t>
            </a:r>
            <a:r>
              <a:rPr lang="nl-NL" dirty="0"/>
              <a:t>,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on </a:t>
            </a:r>
            <a:r>
              <a:rPr lang="nl-NL" dirty="0" err="1"/>
              <a:t>individual</a:t>
            </a:r>
            <a:r>
              <a:rPr lang="nl-NL" dirty="0"/>
              <a:t> basis</a:t>
            </a:r>
            <a:endParaRPr lang="nl-NL" dirty="0">
              <a:cs typeface="Calibri" panose="020F0502020204030204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nl-NL" b="1" dirty="0">
              <a:sym typeface="Wingdings" panose="05000000000000000000" pitchFamily="2" charset="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nl-NL" b="1" dirty="0" err="1">
                <a:sym typeface="Wingdings" panose="05000000000000000000" pitchFamily="2" charset="2"/>
              </a:rPr>
              <a:t>Study</a:t>
            </a:r>
            <a:r>
              <a:rPr lang="nl-NL" b="1" dirty="0">
                <a:sym typeface="Wingdings" panose="05000000000000000000" pitchFamily="2" charset="2"/>
              </a:rPr>
              <a:t> delay?</a:t>
            </a:r>
          </a:p>
          <a:p>
            <a:pPr marL="1062355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dirty="0" err="1">
                <a:sym typeface="Wingdings" panose="05000000000000000000" pitchFamily="2" charset="2"/>
              </a:rPr>
              <a:t>Not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necessarily</a:t>
            </a:r>
            <a:r>
              <a:rPr lang="nl-NL" dirty="0">
                <a:sym typeface="Wingdings" panose="05000000000000000000" pitchFamily="2" charset="2"/>
              </a:rPr>
              <a:t>  30 EC </a:t>
            </a:r>
            <a:r>
              <a:rPr lang="nl-NL" dirty="0" err="1">
                <a:sym typeface="Wingdings" panose="05000000000000000000" pitchFamily="2" charset="2"/>
              </a:rPr>
              <a:t>abroad</a:t>
            </a:r>
            <a:r>
              <a:rPr lang="nl-NL" dirty="0">
                <a:sym typeface="Wingdings" panose="05000000000000000000" pitchFamily="2" charset="2"/>
              </a:rPr>
              <a:t> (</a:t>
            </a:r>
            <a:r>
              <a:rPr lang="nl-NL" dirty="0" err="1">
                <a:sym typeface="Wingdings" panose="05000000000000000000" pitchFamily="2" charset="2"/>
              </a:rPr>
              <a:t>less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possible</a:t>
            </a:r>
            <a:r>
              <a:rPr lang="nl-NL" dirty="0">
                <a:sym typeface="Wingdings" panose="05000000000000000000" pitchFamily="2" charset="2"/>
              </a:rPr>
              <a:t>)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advisor</a:t>
            </a:r>
            <a:r>
              <a:rPr lang="nl-NL" dirty="0"/>
              <a:t> </a:t>
            </a:r>
            <a:endParaRPr lang="nl-NL" dirty="0">
              <a:cs typeface="Calibri" panose="020F0502020204030204"/>
            </a:endParaRPr>
          </a:p>
          <a:p>
            <a:pPr marL="604520" lvl="1" indent="0">
              <a:buNone/>
            </a:pP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endParaRPr lang="nl-NL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48254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Semester </a:t>
            </a:r>
            <a:r>
              <a:rPr lang="nl-NL" dirty="0" err="1"/>
              <a:t>abroad</a:t>
            </a:r>
            <a:r>
              <a:rPr lang="nl-NL" dirty="0"/>
              <a:t>– </a:t>
            </a:r>
            <a:r>
              <a:rPr lang="nl-NL" dirty="0" err="1"/>
              <a:t>destinations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Partner </a:t>
            </a:r>
            <a:r>
              <a:rPr lang="nl-NL" dirty="0" err="1"/>
              <a:t>universities</a:t>
            </a:r>
            <a:r>
              <a:rPr lang="nl-NL" dirty="0"/>
              <a:t>: </a:t>
            </a:r>
            <a:r>
              <a:rPr lang="nl-NL" dirty="0" err="1"/>
              <a:t>tuition</a:t>
            </a:r>
            <a:r>
              <a:rPr lang="nl-NL" dirty="0"/>
              <a:t> fee – ECTS –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Limited </a:t>
            </a:r>
            <a:r>
              <a:rPr lang="nl-NL" dirty="0" err="1"/>
              <a:t>places</a:t>
            </a:r>
            <a:r>
              <a:rPr lang="nl-NL" dirty="0"/>
              <a:t> per </a:t>
            </a:r>
            <a:r>
              <a:rPr lang="nl-NL" dirty="0" err="1"/>
              <a:t>destination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PTRS partner </a:t>
            </a:r>
            <a:r>
              <a:rPr lang="nl-NL" dirty="0" err="1"/>
              <a:t>universities</a:t>
            </a:r>
            <a:r>
              <a:rPr lang="nl-NL" dirty="0"/>
              <a:t>: </a:t>
            </a:r>
            <a:r>
              <a:rPr lang="nl-NL" dirty="0">
                <a:hlinkClick r:id="rId3"/>
              </a:rPr>
              <a:t>Website International Office PTRS</a:t>
            </a:r>
            <a:r>
              <a:rPr lang="nl-NL" dirty="0"/>
              <a:t> 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Radboud University partner </a:t>
            </a:r>
            <a:r>
              <a:rPr lang="nl-NL" dirty="0" err="1"/>
              <a:t>universities</a:t>
            </a:r>
            <a:r>
              <a:rPr lang="nl-NL" dirty="0"/>
              <a:t> - open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Radboud </a:t>
            </a:r>
            <a:r>
              <a:rPr lang="nl-NL" dirty="0" err="1"/>
              <a:t>Students</a:t>
            </a:r>
            <a:r>
              <a:rPr lang="nl-NL" dirty="0"/>
              <a:t>: </a:t>
            </a:r>
            <a:r>
              <a:rPr lang="en-US" dirty="0">
                <a:hlinkClick r:id="rId4"/>
              </a:rPr>
              <a:t>Website Radboud University International Office</a:t>
            </a:r>
            <a:r>
              <a:rPr lang="nl-NL" dirty="0"/>
              <a:t> 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604520" lvl="1" indent="0">
              <a:buNone/>
            </a:pP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b="1" dirty="0"/>
          </a:p>
          <a:p>
            <a:pPr marL="604520" lvl="1" indent="0">
              <a:buNone/>
            </a:pP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612" y="5680774"/>
            <a:ext cx="3867402" cy="29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77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nl-NL" dirty="0" err="1"/>
              <a:t>rasmus</a:t>
            </a:r>
            <a:r>
              <a:rPr lang="nl-NL" dirty="0"/>
              <a:t>+ </a:t>
            </a:r>
            <a:r>
              <a:rPr lang="nl-NL" dirty="0" err="1"/>
              <a:t>destinations</a:t>
            </a:r>
            <a:r>
              <a:rPr lang="nl-NL" dirty="0"/>
              <a:t> (Europe, </a:t>
            </a:r>
            <a:r>
              <a:rPr lang="nl-NL" dirty="0" err="1"/>
              <a:t>inlcuding</a:t>
            </a:r>
            <a:r>
              <a:rPr lang="nl-NL" dirty="0"/>
              <a:t> </a:t>
            </a:r>
            <a:r>
              <a:rPr lang="nl-NL" dirty="0" err="1"/>
              <a:t>Türkiye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UK)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4705C424-6567-45CD-979F-DC1B7C176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109" y="1407684"/>
            <a:ext cx="9894627" cy="7209960"/>
          </a:xfrm>
        </p:spPr>
      </p:pic>
    </p:spTree>
    <p:extLst>
      <p:ext uri="{BB962C8B-B14F-4D97-AF65-F5344CB8AC3E}">
        <p14:creationId xmlns:p14="http://schemas.microsoft.com/office/powerpoint/2010/main" val="9593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Non-Erasmus </a:t>
            </a:r>
            <a:r>
              <a:rPr lang="nl-NL" dirty="0" err="1"/>
              <a:t>Destinations</a:t>
            </a:r>
            <a:r>
              <a:rPr lang="nl-NL" dirty="0"/>
              <a:t> 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F816157-01F2-4B8E-B7BD-29F426AE4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0" y="1538528"/>
            <a:ext cx="11912196" cy="70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3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Semester </a:t>
            </a:r>
            <a:r>
              <a:rPr lang="nl-NL" dirty="0" err="1"/>
              <a:t>Abroad</a:t>
            </a:r>
            <a:r>
              <a:rPr lang="nl-NL" dirty="0"/>
              <a:t> – making </a:t>
            </a:r>
            <a:r>
              <a:rPr lang="nl-NL" dirty="0" err="1"/>
              <a:t>the</a:t>
            </a:r>
            <a:r>
              <a:rPr lang="nl-NL" dirty="0"/>
              <a:t> right </a:t>
            </a:r>
            <a:r>
              <a:rPr lang="nl-NL" dirty="0" err="1"/>
              <a:t>choice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2" y="1573103"/>
            <a:ext cx="14889083" cy="7229703"/>
          </a:xfrm>
        </p:spPr>
        <p:txBody>
          <a:bodyPr>
            <a:normAutofit/>
          </a:bodyPr>
          <a:lstStyle/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Check</a:t>
            </a:r>
            <a:endParaRPr lang="en-US" dirty="0"/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Course offer</a:t>
            </a:r>
            <a:endParaRPr lang="nl-NL" dirty="0"/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Prerequisites</a:t>
            </a:r>
            <a:r>
              <a:rPr lang="nl-NL" sz="2800" dirty="0"/>
              <a:t>: GPA, </a:t>
            </a:r>
            <a:r>
              <a:rPr lang="nl-NL" sz="2800" dirty="0" err="1"/>
              <a:t>language</a:t>
            </a:r>
            <a:r>
              <a:rPr lang="nl-NL" sz="2800" dirty="0"/>
              <a:t> </a:t>
            </a:r>
            <a:r>
              <a:rPr lang="nl-NL" sz="2800" dirty="0" err="1"/>
              <a:t>proficiency</a:t>
            </a:r>
            <a:r>
              <a:rPr lang="nl-NL" sz="2800" dirty="0"/>
              <a:t>, minimum EC</a:t>
            </a:r>
            <a:endParaRPr lang="nl-NL">
              <a:cs typeface="Calibri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Semester </a:t>
            </a:r>
            <a:r>
              <a:rPr lang="nl-NL" sz="2800" dirty="0" err="1"/>
              <a:t>start-end</a:t>
            </a:r>
            <a:endParaRPr lang="nl-NL" sz="2800" dirty="0" err="1">
              <a:cs typeface="Calibri" panose="020F0502020204030204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Finances</a:t>
            </a:r>
            <a:endParaRPr lang="nl-NL" sz="2800" dirty="0">
              <a:cs typeface="Calibri" panose="020F0502020204030204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Housing</a:t>
            </a:r>
            <a:endParaRPr lang="nl-NL" sz="2800" dirty="0" err="1">
              <a:cs typeface="Calibri" panose="020F0502020204030204"/>
            </a:endParaRPr>
          </a:p>
          <a:p>
            <a:pPr marL="1677035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Campus university</a:t>
            </a:r>
            <a:endParaRPr lang="nl-NL" sz="2800" dirty="0">
              <a:ea typeface="+mn-lt"/>
              <a:cs typeface="+mn-lt"/>
            </a:endParaRPr>
          </a:p>
          <a:p>
            <a:pPr marL="1677035" lvl="2" indent="-457200">
              <a:buFont typeface="Arial,Sans-Serif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Small of big university</a:t>
            </a:r>
          </a:p>
          <a:p>
            <a:pPr marL="1677035" lvl="2" indent="-457200">
              <a:buFont typeface="Arial,Sans-Serif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Country, city</a:t>
            </a:r>
            <a:endParaRPr lang="nl-NL" dirty="0"/>
          </a:p>
          <a:p>
            <a:pPr marL="1219835" lvl="2" indent="0">
              <a:buNone/>
            </a:pPr>
            <a:endParaRPr lang="en-US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teachers</a:t>
            </a:r>
            <a:r>
              <a:rPr lang="nl-NL" dirty="0"/>
              <a:t>, fellow </a:t>
            </a:r>
            <a:r>
              <a:rPr lang="nl-NL" dirty="0" err="1"/>
              <a:t>students</a:t>
            </a:r>
            <a:r>
              <a:rPr lang="nl-NL" dirty="0"/>
              <a:t>,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advisor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Meet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International Office PTRS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51405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Semester </a:t>
            </a:r>
            <a:r>
              <a:rPr lang="nl-NL" dirty="0" err="1"/>
              <a:t>abroad</a:t>
            </a:r>
            <a:r>
              <a:rPr lang="nl-NL" dirty="0"/>
              <a:t> – </a:t>
            </a:r>
            <a:r>
              <a:rPr lang="nl-NL" dirty="0" err="1"/>
              <a:t>finances</a:t>
            </a:r>
            <a:r>
              <a:rPr lang="nl-NL" dirty="0"/>
              <a:t> - </a:t>
            </a:r>
            <a:r>
              <a:rPr lang="nl-NL" dirty="0" err="1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601217"/>
            <a:ext cx="16063413" cy="70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Radboud University – </a:t>
            </a:r>
            <a:r>
              <a:rPr lang="nl-NL" dirty="0" err="1"/>
              <a:t>tuition</a:t>
            </a:r>
            <a:r>
              <a:rPr lang="nl-NL" dirty="0"/>
              <a:t> fee (re-</a:t>
            </a:r>
            <a:r>
              <a:rPr lang="nl-NL" dirty="0" err="1"/>
              <a:t>enroll</a:t>
            </a:r>
            <a:r>
              <a:rPr lang="nl-NL" dirty="0"/>
              <a:t> at Radboud University)</a:t>
            </a:r>
            <a:endParaRPr lang="nl-NL" dirty="0">
              <a:cs typeface="Calibri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Service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at partner </a:t>
            </a:r>
            <a:r>
              <a:rPr lang="nl-NL" dirty="0" err="1"/>
              <a:t>university</a:t>
            </a:r>
            <a:r>
              <a:rPr lang="nl-NL" dirty="0"/>
              <a:t> (USA, South </a:t>
            </a:r>
            <a:r>
              <a:rPr lang="nl-NL" dirty="0" err="1"/>
              <a:t>Africa</a:t>
            </a:r>
            <a:r>
              <a:rPr lang="nl-NL" dirty="0"/>
              <a:t>, Australia)</a:t>
            </a:r>
            <a:endParaRPr lang="nl-NL" dirty="0">
              <a:cs typeface="Calibri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Housing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Living (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fun</a:t>
            </a:r>
            <a:r>
              <a:rPr lang="nl-NL" dirty="0"/>
              <a:t>)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nl-NL" dirty="0"/>
              <a:t>Travel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en-US" dirty="0"/>
              <a:t>Vaccinations</a:t>
            </a:r>
            <a:endParaRPr lang="en-US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r>
              <a:rPr lang="en-US" dirty="0"/>
              <a:t>Visa</a:t>
            </a:r>
            <a:endParaRPr lang="nl-NL" dirty="0">
              <a:cs typeface="Calibri" panose="020F0502020204030204"/>
            </a:endParaRPr>
          </a:p>
          <a:p>
            <a:pPr marL="1062355" lvl="1" indent="-457200">
              <a:buFont typeface="Wingdings" panose="05000000000000000000" pitchFamily="2" charset="2"/>
              <a:buChar char="ü"/>
            </a:pPr>
            <a:endParaRPr lang="nl-NL" sz="2000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4782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CP" id="{C651DA8E-C508-C444-9305-1C1B1CEC9AB2}" vid="{4410FC02-0C04-5B48-86F2-0AACF787D55B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CP" id="{C651DA8E-C508-C444-9305-1C1B1CEC9AB2}" vid="{10DEA3F3-3581-964C-B0F0-563B6BE7949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927D8D18B9B4E9DC9690D3592A7E1" ma:contentTypeVersion="2" ma:contentTypeDescription="Create a new document." ma:contentTypeScope="" ma:versionID="17d71829092316f65adbafcb29e60175">
  <xsd:schema xmlns:xsd="http://www.w3.org/2001/XMLSchema" xmlns:xs="http://www.w3.org/2001/XMLSchema" xmlns:p="http://schemas.microsoft.com/office/2006/metadata/properties" xmlns:ns2="f2c591ea-5339-4342-9dbb-0bd33b8fa21c" targetNamespace="http://schemas.microsoft.com/office/2006/metadata/properties" ma:root="true" ma:fieldsID="7ef7f250dd2fa01b66e01a439de13514" ns2:_="">
    <xsd:import namespace="f2c591ea-5339-4342-9dbb-0bd33b8fa2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91ea-5339-4342-9dbb-0bd33b8f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2DB41-D53C-4F84-A21A-0614896B22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C5E419-9C27-43BA-B3D6-B4DE19631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591ea-5339-4342-9dbb-0bd33b8fa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B62CC0-23DD-4873-BD87-72C4D167C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RU_PPT_NL_CP</Template>
  <TotalTime>1997</TotalTime>
  <Words>645</Words>
  <Application>Microsoft Office PowerPoint</Application>
  <PresentationFormat>Custom</PresentationFormat>
  <Paragraphs>130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Arial,Sans-Serif</vt:lpstr>
      <vt:lpstr>Calibri</vt:lpstr>
      <vt:lpstr>Helvetica</vt:lpstr>
      <vt:lpstr>Wingdings</vt:lpstr>
      <vt:lpstr>Wingdings,Sans-Serif</vt:lpstr>
      <vt:lpstr>1_Basis NL</vt:lpstr>
      <vt:lpstr>Titel NL</vt:lpstr>
      <vt:lpstr>Study Abroad</vt:lpstr>
      <vt:lpstr>Possibilities for study or internship abroad</vt:lpstr>
      <vt:lpstr>Why study abroad?</vt:lpstr>
      <vt:lpstr>Semester abroad – planning</vt:lpstr>
      <vt:lpstr>Semester abroad– destinations</vt:lpstr>
      <vt:lpstr>Erasmus+ destinations (Europe, inlcuding Türkiye and UK)</vt:lpstr>
      <vt:lpstr>Non-Erasmus Destinations </vt:lpstr>
      <vt:lpstr>Semester Abroad – making the right choice</vt:lpstr>
      <vt:lpstr>Semester abroad – finances - costs</vt:lpstr>
      <vt:lpstr>Semester abroad – finances - income</vt:lpstr>
      <vt:lpstr>Students that have been on exchange: Janna – University of Helsinki, Simone – University of Malta, Emma – University of Bonn</vt:lpstr>
      <vt:lpstr>Study abroad – application in Osiris - 2023-24</vt:lpstr>
      <vt:lpstr>Study abroad – Deadlines for application in Osiris 2023-24</vt:lpstr>
      <vt:lpstr>Information and questions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Anna Kornelis</cp:lastModifiedBy>
  <cp:revision>334</cp:revision>
  <cp:lastPrinted>2018-11-05T13:04:55Z</cp:lastPrinted>
  <dcterms:created xsi:type="dcterms:W3CDTF">2017-03-20T08:04:36Z</dcterms:created>
  <dcterms:modified xsi:type="dcterms:W3CDTF">2022-11-10T12:19:26Z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0x010100C88927D8D18B9B4E9DC9690D3592A7E1</vt:lpwstr>
  </property>
</Properties>
</file>