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  <p:sldMasterId id="2147483721" r:id="rId2"/>
  </p:sldMasterIdLst>
  <p:notesMasterIdLst>
    <p:notesMasterId r:id="rId20"/>
  </p:notesMasterIdLst>
  <p:handoutMasterIdLst>
    <p:handoutMasterId r:id="rId21"/>
  </p:handoutMasterIdLst>
  <p:sldIdLst>
    <p:sldId id="402" r:id="rId3"/>
    <p:sldId id="404" r:id="rId4"/>
    <p:sldId id="405" r:id="rId5"/>
    <p:sldId id="418" r:id="rId6"/>
    <p:sldId id="407" r:id="rId7"/>
    <p:sldId id="416" r:id="rId8"/>
    <p:sldId id="423" r:id="rId9"/>
    <p:sldId id="411" r:id="rId10"/>
    <p:sldId id="419" r:id="rId11"/>
    <p:sldId id="420" r:id="rId12"/>
    <p:sldId id="422" r:id="rId13"/>
    <p:sldId id="421" r:id="rId14"/>
    <p:sldId id="410" r:id="rId15"/>
    <p:sldId id="414" r:id="rId16"/>
    <p:sldId id="412" r:id="rId17"/>
    <p:sldId id="413" r:id="rId18"/>
    <p:sldId id="415" r:id="rId19"/>
  </p:sldIdLst>
  <p:sldSz cx="17348200" cy="9756775"/>
  <p:notesSz cx="6858000" cy="9144000"/>
  <p:defaultTextStyle>
    <a:defPPr>
      <a:defRPr lang="nl-NL"/>
    </a:defPPr>
    <a:lvl1pPr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649288" indent="-192088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1300163" indent="-385763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949450" indent="-577850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2600325" indent="-771525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3" userDrawn="1">
          <p15:clr>
            <a:srgbClr val="A4A3A4"/>
          </p15:clr>
        </p15:guide>
        <p15:guide id="2" pos="54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2E1A"/>
    <a:srgbClr val="A8011B"/>
    <a:srgbClr val="00332B"/>
    <a:srgbClr val="B72922"/>
    <a:srgbClr val="BF2E1B"/>
    <a:srgbClr val="B72E1B"/>
    <a:srgbClr val="B3011B"/>
    <a:srgbClr val="E8C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1" autoAdjust="0"/>
    <p:restoredTop sz="94607" autoAdjust="0"/>
  </p:normalViewPr>
  <p:slideViewPr>
    <p:cSldViewPr snapToGrid="0" snapToObjects="1">
      <p:cViewPr varScale="1">
        <p:scale>
          <a:sx n="45" d="100"/>
          <a:sy n="45" d="100"/>
        </p:scale>
        <p:origin x="644" y="52"/>
      </p:cViewPr>
      <p:guideLst>
        <p:guide orient="horz" pos="3073"/>
        <p:guide pos="54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2" d="100"/>
          <a:sy n="162" d="100"/>
        </p:scale>
        <p:origin x="654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17A39E9D-B438-D94D-AF2A-93757548558C}" type="datetime1">
              <a:rPr lang="nl-NL" altLang="nl-NL"/>
              <a:pPr/>
              <a:t>29-3-2022</a:t>
            </a:fld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18A9EAD0-9E80-4D48-BD70-0B8751B7105E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639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3AA95554-0BC3-EC48-BCE0-DB850053191D}" type="datetime1">
              <a:rPr lang="nl-NL" altLang="nl-NL"/>
              <a:pPr/>
              <a:t>29-3-2022</a:t>
            </a:fld>
            <a:endParaRPr lang="nl-NL" alt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99F9E045-9CC3-1D4F-BC0B-726384831F88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77474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288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0163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9450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00325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51378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01653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51929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02204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1200732" y="1799999"/>
            <a:ext cx="14889083" cy="7020000"/>
          </a:xfrm>
        </p:spPr>
        <p:txBody>
          <a:bodyPr>
            <a:normAutofit/>
          </a:bodyPr>
          <a:lstStyle>
            <a:lvl1pPr marL="609951" indent="-609951">
              <a:buFont typeface="Arial" charset="0"/>
              <a:buChar char="•"/>
              <a:defRPr/>
            </a:lvl1pPr>
            <a:lvl2pPr marL="1062611" indent="-457463">
              <a:buFont typeface="Arial" charset="0"/>
              <a:buChar char="•"/>
              <a:defRPr/>
            </a:lvl2pPr>
            <a:lvl3pPr marL="1677364" indent="-457463">
              <a:buFont typeface="Helvetica" charset="0"/>
              <a:buChar char="−"/>
              <a:defRPr/>
            </a:lvl3pPr>
            <a:lvl4pPr marL="2206268" indent="-381219">
              <a:buFont typeface="Helvetica" charset="0"/>
              <a:buChar char="−"/>
              <a:defRPr/>
            </a:lvl4pPr>
            <a:lvl5pPr marL="2821021" indent="-381219">
              <a:buFont typeface="Helvetica" charset="0"/>
              <a:buChar char="−"/>
              <a:defRPr/>
            </a:lvl5pPr>
          </a:lstStyle>
          <a:p>
            <a:pPr lvl="0"/>
            <a:r>
              <a:rPr lang="nl-NL" altLang="nl-NL"/>
              <a:t>Tekststijl van het model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nl-NL" alt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510068-CF9F-1546-A962-438E155E6626}" type="slidenum">
              <a:rPr lang="nl-NL" altLang="nl-NL"/>
              <a:pPr/>
              <a:t>‹#›</a:t>
            </a:fld>
            <a:endParaRPr lang="nl-NL" alt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E1ED08B-741D-9E48-95DA-82644AB503BC}" type="datetime1">
              <a:rPr lang="nl-NL" altLang="nl-NL" smtClean="0"/>
              <a:t>29-3-2022</a:t>
            </a:fld>
            <a:endParaRPr lang="nl-NL" altLang="nl-NL"/>
          </a:p>
        </p:txBody>
      </p:sp>
      <p:cxnSp>
        <p:nvCxnSpPr>
          <p:cNvPr id="10" name="Rechte verbindingslijn 9"/>
          <p:cNvCxnSpPr/>
          <p:nvPr userDrawn="1"/>
        </p:nvCxnSpPr>
        <p:spPr>
          <a:xfrm>
            <a:off x="1200884" y="8980714"/>
            <a:ext cx="14889249" cy="0"/>
          </a:xfrm>
          <a:prstGeom prst="line">
            <a:avLst/>
          </a:prstGeom>
          <a:ln w="19050">
            <a:solidFill>
              <a:srgbClr val="BE2E1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3860292" y="9147198"/>
            <a:ext cx="2229523" cy="50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1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>
          <a:xfrm>
            <a:off x="5398072" y="9172347"/>
            <a:ext cx="836593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A504CAB-574E-5F4F-9159-E27A716A9038}" type="slidenum">
              <a:rPr lang="nl-NL" altLang="nl-NL"/>
              <a:pPr/>
              <a:t>‹#›</a:t>
            </a:fld>
            <a:endParaRPr lang="nl-NL" alt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6353270" y="9172347"/>
            <a:ext cx="3376460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>
          <a:xfrm>
            <a:off x="9846006" y="9172347"/>
            <a:ext cx="1230535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CB0545-8C00-A544-A88F-C33FBC7A7630}" type="datetime1">
              <a:rPr lang="nl-NL" altLang="nl-NL" smtClean="0"/>
              <a:t>29-3-2022</a:t>
            </a:fld>
            <a:endParaRPr lang="nl-NL" altLang="nl-NL" dirty="0"/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200884" y="3318318"/>
            <a:ext cx="14889249" cy="508545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endParaRPr lang="nl-NL" dirty="0"/>
          </a:p>
        </p:txBody>
      </p:sp>
      <p:cxnSp>
        <p:nvCxnSpPr>
          <p:cNvPr id="12" name="Rechte verbindingslijn 11"/>
          <p:cNvCxnSpPr/>
          <p:nvPr userDrawn="1"/>
        </p:nvCxnSpPr>
        <p:spPr>
          <a:xfrm>
            <a:off x="1200884" y="8980714"/>
            <a:ext cx="14889249" cy="0"/>
          </a:xfrm>
          <a:prstGeom prst="line">
            <a:avLst/>
          </a:prstGeom>
          <a:ln w="190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inhoud 2"/>
          <p:cNvSpPr>
            <a:spLocks noGrp="1"/>
          </p:cNvSpPr>
          <p:nvPr>
            <p:ph sz="half" idx="13"/>
          </p:nvPr>
        </p:nvSpPr>
        <p:spPr>
          <a:xfrm>
            <a:off x="1200884" y="2157048"/>
            <a:ext cx="14889249" cy="97301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nl-NL" dirty="0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60292" y="9147198"/>
            <a:ext cx="2229523" cy="50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23367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200884" y="720725"/>
            <a:ext cx="14889249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200884" y="1800224"/>
            <a:ext cx="14889249" cy="70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tekststijl van het model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  <a:p>
            <a:pPr lvl="4"/>
            <a:r>
              <a:rPr lang="nl-NL" alt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398072" y="9172347"/>
            <a:ext cx="836593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132E2AD1-83D9-DF41-A9AF-2F9595B23F20}" type="slidenum">
              <a:rPr lang="nl-NL" altLang="nl-NL" smtClean="0"/>
              <a:pPr/>
              <a:t>‹#›</a:t>
            </a:fld>
            <a:endParaRPr lang="nl-NL" alt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3269" y="9172347"/>
            <a:ext cx="3376460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67533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846006" y="9172347"/>
            <a:ext cx="1230535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Calibri" charset="0"/>
              </a:defRPr>
            </a:lvl1pPr>
          </a:lstStyle>
          <a:p>
            <a:fld id="{B3873A8C-A209-FC40-86BC-D3E9A671FD81}" type="datetime1">
              <a:rPr lang="nl-NL" altLang="nl-NL" smtClean="0"/>
              <a:pPr/>
              <a:t>29-3-2022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2913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ransition spd="med">
    <p:fade/>
  </p:transition>
  <p:hf sldNum="0" hdr="0" ftr="0" dt="0"/>
  <p:txStyles>
    <p:titleStyle>
      <a:lvl1pPr algn="l" defTabSz="866215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BE2E1A"/>
          </a:solidFill>
          <a:latin typeface="+mj-lt"/>
          <a:ea typeface="+mj-ea"/>
          <a:cs typeface="+mj-cs"/>
        </a:defRPr>
      </a:lvl1pPr>
      <a:lvl2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2pPr>
      <a:lvl3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3pPr>
      <a:lvl4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4pPr>
      <a:lvl5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5pPr>
      <a:lvl6pPr marL="609951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6pPr>
      <a:lvl7pPr marL="1219901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7pPr>
      <a:lvl8pPr marL="1829852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8pPr>
      <a:lvl9pPr marL="2439802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9pPr>
    </p:titleStyle>
    <p:bodyStyle>
      <a:lvl1pPr marL="609951" indent="-609951" algn="l" defTabSz="866215" rtl="0" eaLnBrk="1" fontAlgn="base" hangingPunct="1">
        <a:lnSpc>
          <a:spcPct val="10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060" indent="-457463" algn="l" defTabSz="866215" rtl="0" eaLnBrk="1" fontAlgn="base" hangingPunct="1">
        <a:lnSpc>
          <a:spcPct val="9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677364" indent="-457463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204718" indent="-381219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821021" indent="-381219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4771430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6pPr>
      <a:lvl7pPr marL="5638962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7pPr>
      <a:lvl8pPr marL="6506495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8pPr>
      <a:lvl9pPr marL="7374027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6753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73506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3pPr>
      <a:lvl4pPr marL="260259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4pPr>
      <a:lvl5pPr marL="347013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5pPr>
      <a:lvl6pPr marL="433766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6pPr>
      <a:lvl7pPr marL="520519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7pPr>
      <a:lvl8pPr marL="607272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8pPr>
      <a:lvl9pPr marL="694026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200884" y="720725"/>
            <a:ext cx="14889249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Titelstijl van model bewerken</a:t>
            </a:r>
          </a:p>
        </p:txBody>
      </p:sp>
      <p:sp>
        <p:nvSpPr>
          <p:cNvPr id="8195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200884" y="2157414"/>
            <a:ext cx="14889249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tekststijl van het model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  <a:p>
            <a:pPr lvl="4"/>
            <a:r>
              <a:rPr lang="nl-NL" altLang="nl-NL" dirty="0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398072" y="9172347"/>
            <a:ext cx="836593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32E2AD1-83D9-DF41-A9AF-2F9595B23F20}" type="slidenum">
              <a:rPr lang="nl-NL" altLang="nl-NL" smtClean="0"/>
              <a:pPr/>
              <a:t>‹#›</a:t>
            </a:fld>
            <a:endParaRPr lang="nl-NL" alt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3269" y="9172347"/>
            <a:ext cx="3376460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67533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846006" y="9172347"/>
            <a:ext cx="1230535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1"/>
                </a:solidFill>
                <a:latin typeface="Calibri" charset="0"/>
              </a:defRPr>
            </a:lvl1pPr>
          </a:lstStyle>
          <a:p>
            <a:fld id="{FB5CF2AB-20FF-5442-9E53-3C6EDD7FBCEA}" type="datetime1">
              <a:rPr lang="nl-NL" altLang="nl-NL" smtClean="0"/>
              <a:pPr/>
              <a:t>29-3-2022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3953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ransition spd="med">
    <p:fade/>
  </p:transition>
  <p:hf sldNum="0" hdr="0" ftr="0" dt="0"/>
  <p:txStyles>
    <p:titleStyle>
      <a:lvl1pPr algn="l" defTabSz="866215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2pPr>
      <a:lvl3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3pPr>
      <a:lvl4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4pPr>
      <a:lvl5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5pPr>
      <a:lvl6pPr marL="609951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6pPr>
      <a:lvl7pPr marL="1219901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7pPr>
      <a:lvl8pPr marL="1829852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8pPr>
      <a:lvl9pPr marL="2439802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9pPr>
    </p:titleStyle>
    <p:bodyStyle>
      <a:lvl1pPr algn="l" defTabSz="866215" rtl="0" eaLnBrk="0" fontAlgn="base" hangingPunct="0">
        <a:spcBef>
          <a:spcPts val="2001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060" indent="-455346" algn="l" defTabSz="866215" rtl="0" eaLnBrk="0" fontAlgn="base" hangingPunct="0">
        <a:lnSpc>
          <a:spcPct val="9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675247" indent="-457463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202599" indent="-381219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818904" indent="-381219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4771430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6pPr>
      <a:lvl7pPr marL="5638962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7pPr>
      <a:lvl8pPr marL="6506495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8pPr>
      <a:lvl9pPr marL="7374027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6753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73506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3pPr>
      <a:lvl4pPr marL="260259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4pPr>
      <a:lvl5pPr marL="347013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5pPr>
      <a:lvl6pPr marL="433766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6pPr>
      <a:lvl7pPr marL="520519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7pPr>
      <a:lvl8pPr marL="607272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8pPr>
      <a:lvl9pPr marL="694026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office@ftr.ru.nl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visa@ru.nl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office@ftr.ru.nl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.nl/io/english/students/outgoing-exchange/before-your/you-planning-sublet/" TargetMode="External"/><Relationship Id="rId2" Type="http://schemas.openxmlformats.org/officeDocument/2006/relationships/hyperlink" Target="https://duo.nl/particulier/ov-vergoeding-buitenland.jsp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radboudumc.nl/radboud-travel-clinic" TargetMode="External"/><Relationship Id="rId4" Type="http://schemas.openxmlformats.org/officeDocument/2006/relationships/hyperlink" Target="https://www.ru.nl/io/english/students/outgoing-exchange/before-your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.nl/io/english/students/outgoing-exchange/back-home-richer/" TargetMode="External"/><Relationship Id="rId2" Type="http://schemas.openxmlformats.org/officeDocument/2006/relationships/hyperlink" Target="mailto:stip@ftr.ru.nl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https://www.ru.nl/ftr/@1082346/student-advisors/" TargetMode="External"/><Relationship Id="rId2" Type="http://schemas.openxmlformats.org/officeDocument/2006/relationships/hyperlink" Target="mailto:internationaloffice@ftr.ru.nl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surveymonkey.com/r/ZZN8C97" TargetMode="External"/><Relationship Id="rId4" Type="http://schemas.openxmlformats.org/officeDocument/2006/relationships/hyperlink" Target="mailto:studentexchange@ru.n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ederlandwereldwijd.nl/reizen/reisadviezen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stip@ftr.ru.n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office@let.ru.n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u.nl/io/student/studie-stage-buitenland/beurzen/individuele-reissubsidie-irs/" TargetMode="External"/><Relationship Id="rId2" Type="http://schemas.openxmlformats.org/officeDocument/2006/relationships/hyperlink" Target="https://www.ru.nl/io/english/students/outgoing-exchange/grants/holland-scholarship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internationaloffice@ftr.ru.n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Study Abroad 2022/2023</a:t>
            </a:r>
            <a:br>
              <a:rPr lang="en-US" dirty="0"/>
            </a:b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Treja Wilkens, Svenja van der Tol and Anna Kornelis</a:t>
            </a:r>
          </a:p>
          <a:p>
            <a:r>
              <a:rPr lang="en-US" dirty="0"/>
              <a:t>Faculty of Philosophy, Theology and Religious Studies</a:t>
            </a:r>
          </a:p>
          <a:p>
            <a:r>
              <a:rPr lang="en-US" dirty="0"/>
              <a:t>29 March 2022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 dirty="0"/>
          </a:p>
          <a:p>
            <a:pPr algn="ctr"/>
            <a:r>
              <a:rPr lang="en-US" dirty="0"/>
              <a:t>Selected for my stay abroad – what’s next?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Change Form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8233" y="1654856"/>
            <a:ext cx="14889083" cy="7020000"/>
          </a:xfrm>
        </p:spPr>
        <p:txBody>
          <a:bodyPr>
            <a:normAutofit/>
          </a:bodyPr>
          <a:lstStyle/>
          <a:p>
            <a:r>
              <a:rPr lang="nl-NL" dirty="0"/>
              <a:t>Change in courses </a:t>
            </a:r>
            <a:r>
              <a:rPr lang="nl-NL" dirty="0" err="1"/>
              <a:t>while</a:t>
            </a:r>
            <a:r>
              <a:rPr lang="nl-NL" dirty="0"/>
              <a:t> </a:t>
            </a:r>
            <a:r>
              <a:rPr lang="nl-NL" dirty="0" err="1"/>
              <a:t>abroad</a:t>
            </a:r>
            <a:endParaRPr lang="nl-NL" dirty="0"/>
          </a:p>
          <a:p>
            <a:r>
              <a:rPr lang="nl-NL" dirty="0" err="1"/>
              <a:t>Within</a:t>
            </a:r>
            <a:r>
              <a:rPr lang="nl-NL" dirty="0"/>
              <a:t> 2 weeks </a:t>
            </a:r>
            <a:r>
              <a:rPr lang="nl-NL" dirty="0" err="1"/>
              <a:t>after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start of classes </a:t>
            </a:r>
            <a:r>
              <a:rPr lang="nl-NL" dirty="0" err="1"/>
              <a:t>abroad</a:t>
            </a:r>
            <a:endParaRPr lang="nl-NL" dirty="0"/>
          </a:p>
          <a:p>
            <a:r>
              <a:rPr lang="nl-NL" dirty="0"/>
              <a:t>Always consult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study</a:t>
            </a:r>
            <a:r>
              <a:rPr lang="nl-NL" dirty="0"/>
              <a:t> </a:t>
            </a:r>
            <a:r>
              <a:rPr lang="nl-NL" dirty="0" err="1"/>
              <a:t>advisor</a:t>
            </a:r>
            <a:endParaRPr lang="nl-NL" dirty="0"/>
          </a:p>
          <a:p>
            <a:r>
              <a:rPr lang="nl-NL" dirty="0" err="1"/>
              <a:t>Send</a:t>
            </a:r>
            <a:r>
              <a:rPr lang="nl-NL" dirty="0"/>
              <a:t> Change Form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PTRS International Office </a:t>
            </a:r>
            <a:r>
              <a:rPr lang="nl-NL" dirty="0"/>
              <a:t>+ host </a:t>
            </a:r>
            <a:r>
              <a:rPr lang="nl-NL" dirty="0" err="1"/>
              <a:t>institution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approval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8294221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nl-NL" dirty="0"/>
              <a:t>re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International Student of PTRS?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8233" y="1654856"/>
            <a:ext cx="14889083" cy="70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are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international</a:t>
            </a:r>
            <a:r>
              <a:rPr lang="nl-NL" dirty="0"/>
              <a:t> student of PTRS </a:t>
            </a:r>
            <a:r>
              <a:rPr lang="nl-NL" dirty="0" err="1"/>
              <a:t>studying</a:t>
            </a:r>
            <a:r>
              <a:rPr lang="nl-NL" dirty="0"/>
              <a:t> in The Netherlands </a:t>
            </a:r>
            <a:r>
              <a:rPr lang="nl-NL" dirty="0" err="1"/>
              <a:t>with</a:t>
            </a:r>
            <a:r>
              <a:rPr lang="nl-NL" dirty="0"/>
              <a:t> a visa/</a:t>
            </a:r>
            <a:r>
              <a:rPr lang="nl-NL" dirty="0" err="1"/>
              <a:t>residence</a:t>
            </a:r>
            <a:r>
              <a:rPr lang="nl-NL" dirty="0"/>
              <a:t> permit,</a:t>
            </a:r>
          </a:p>
          <a:p>
            <a:pPr marL="0" indent="0">
              <a:buNone/>
            </a:pPr>
            <a:r>
              <a:rPr lang="nl-NL" dirty="0" err="1"/>
              <a:t>Please</a:t>
            </a:r>
            <a:r>
              <a:rPr lang="nl-NL" dirty="0"/>
              <a:t> </a:t>
            </a:r>
            <a:r>
              <a:rPr lang="nl-NL" dirty="0" err="1"/>
              <a:t>inform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Radboud Visa Office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stay</a:t>
            </a:r>
            <a:r>
              <a:rPr lang="nl-NL" dirty="0"/>
              <a:t> </a:t>
            </a:r>
            <a:r>
              <a:rPr lang="nl-NL" dirty="0" err="1"/>
              <a:t>abroad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1529524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Exams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resits</a:t>
            </a:r>
            <a:r>
              <a:rPr lang="nl-NL" dirty="0"/>
              <a:t> </a:t>
            </a:r>
            <a:r>
              <a:rPr lang="nl-NL" dirty="0" err="1"/>
              <a:t>abroad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8233" y="1654856"/>
            <a:ext cx="14889083" cy="7020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Radboud </a:t>
            </a:r>
            <a:r>
              <a:rPr lang="nl-NL" dirty="0" err="1"/>
              <a:t>exam</a:t>
            </a:r>
            <a:r>
              <a:rPr lang="nl-NL" dirty="0"/>
              <a:t> at host </a:t>
            </a:r>
            <a:r>
              <a:rPr lang="nl-NL" dirty="0" err="1"/>
              <a:t>university</a:t>
            </a:r>
            <a:r>
              <a:rPr lang="nl-NL" dirty="0"/>
              <a:t>:</a:t>
            </a:r>
          </a:p>
          <a:p>
            <a:r>
              <a:rPr lang="nl-NL" dirty="0"/>
              <a:t>No </a:t>
            </a:r>
            <a:r>
              <a:rPr lang="nl-NL" dirty="0" err="1"/>
              <a:t>guarantee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is </a:t>
            </a:r>
            <a:r>
              <a:rPr lang="nl-NL" dirty="0" err="1"/>
              <a:t>possible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take Radboud </a:t>
            </a:r>
            <a:r>
              <a:rPr lang="nl-NL" dirty="0" err="1"/>
              <a:t>exams</a:t>
            </a:r>
            <a:r>
              <a:rPr lang="nl-NL" dirty="0"/>
              <a:t> or </a:t>
            </a:r>
            <a:r>
              <a:rPr lang="nl-NL" dirty="0" err="1"/>
              <a:t>resits</a:t>
            </a:r>
            <a:r>
              <a:rPr lang="nl-NL" dirty="0"/>
              <a:t> </a:t>
            </a:r>
            <a:r>
              <a:rPr lang="nl-NL" dirty="0" err="1"/>
              <a:t>abroad</a:t>
            </a:r>
            <a:r>
              <a:rPr lang="nl-NL" dirty="0"/>
              <a:t>.</a:t>
            </a:r>
          </a:p>
          <a:p>
            <a:r>
              <a:rPr lang="nl-NL" dirty="0" err="1"/>
              <a:t>You</a:t>
            </a:r>
            <a:r>
              <a:rPr lang="nl-NL" dirty="0"/>
              <a:t>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arrange</a:t>
            </a:r>
            <a:r>
              <a:rPr lang="nl-NL" dirty="0"/>
              <a:t> </a:t>
            </a:r>
            <a:r>
              <a:rPr lang="nl-NL" dirty="0" err="1"/>
              <a:t>practicalities</a:t>
            </a:r>
            <a:r>
              <a:rPr lang="nl-NL" dirty="0"/>
              <a:t> </a:t>
            </a:r>
            <a:r>
              <a:rPr lang="nl-NL" dirty="0" err="1"/>
              <a:t>yourself</a:t>
            </a:r>
            <a:r>
              <a:rPr lang="nl-NL" dirty="0"/>
              <a:t>: room, </a:t>
            </a:r>
            <a:r>
              <a:rPr lang="nl-NL" dirty="0" err="1"/>
              <a:t>invigilator</a:t>
            </a:r>
            <a:r>
              <a:rPr lang="nl-NL" dirty="0"/>
              <a:t>, software</a:t>
            </a:r>
          </a:p>
          <a:p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send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PTRS International Office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e-mail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address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of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contactperson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in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partner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university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that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manages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</a:t>
            </a:r>
            <a:r>
              <a:rPr lang="nl-NL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exam</a:t>
            </a:r>
            <a:endParaRPr lang="nl-NL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</a:rPr>
              <a:t>The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</a:rPr>
              <a:t>exam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</a:rPr>
              <a:t>should</a:t>
            </a:r>
            <a:r>
              <a:rPr lang="nl-NL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Calibri" panose="020F0502020204030204" pitchFamily="34" charset="0"/>
              </a:rPr>
              <a:t>preferrably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be taken on the same day and time as the exam in Nijmegen, inform the 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PTRS International Office 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this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sin’t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possible.</a:t>
            </a:r>
          </a:p>
          <a:p>
            <a:r>
              <a:rPr lang="nl-NL" dirty="0" err="1"/>
              <a:t>If</a:t>
            </a:r>
            <a:r>
              <a:rPr lang="nl-NL" dirty="0"/>
              <a:t> host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can’t</a:t>
            </a:r>
            <a:r>
              <a:rPr lang="nl-NL" dirty="0"/>
              <a:t> </a:t>
            </a:r>
            <a:r>
              <a:rPr lang="nl-NL" dirty="0" err="1"/>
              <a:t>provide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above</a:t>
            </a:r>
            <a:r>
              <a:rPr lang="nl-NL" dirty="0"/>
              <a:t>, contact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PTRS International Office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Exam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host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abroad</a:t>
            </a:r>
            <a:r>
              <a:rPr lang="nl-NL" dirty="0"/>
              <a:t> in Nijmegen?</a:t>
            </a:r>
          </a:p>
          <a:p>
            <a:r>
              <a:rPr lang="nl-NL" dirty="0" err="1"/>
              <a:t>Ask</a:t>
            </a:r>
            <a:r>
              <a:rPr lang="nl-NL" dirty="0"/>
              <a:t> host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arrange</a:t>
            </a:r>
            <a:r>
              <a:rPr lang="nl-NL" dirty="0"/>
              <a:t> in Nijmegen</a:t>
            </a:r>
          </a:p>
          <a:p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PTRS IO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assistance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9369540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think</a:t>
            </a:r>
            <a:r>
              <a:rPr lang="nl-NL" dirty="0"/>
              <a:t> of…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Public transportation </a:t>
            </a:r>
            <a:r>
              <a:rPr lang="nl-NL" dirty="0" err="1"/>
              <a:t>reimbursement</a:t>
            </a:r>
            <a:r>
              <a:rPr lang="nl-NL" dirty="0"/>
              <a:t>	(€98,-)</a:t>
            </a:r>
          </a:p>
          <a:p>
            <a:pPr lvl="2"/>
            <a:r>
              <a:rPr lang="nl-NL" dirty="0"/>
              <a:t>Form via email </a:t>
            </a:r>
            <a:r>
              <a:rPr lang="nl-NL" dirty="0" err="1"/>
              <a:t>after</a:t>
            </a:r>
            <a:r>
              <a:rPr lang="nl-NL" dirty="0"/>
              <a:t> </a:t>
            </a:r>
            <a:r>
              <a:rPr lang="nl-NL" dirty="0" err="1"/>
              <a:t>sending</a:t>
            </a:r>
            <a:r>
              <a:rPr lang="nl-NL" dirty="0"/>
              <a:t> in Grant Agreement</a:t>
            </a:r>
          </a:p>
          <a:p>
            <a:pPr lvl="2"/>
            <a:r>
              <a:rPr lang="nl-NL" dirty="0"/>
              <a:t>Upload </a:t>
            </a:r>
            <a:r>
              <a:rPr lang="nl-NL" dirty="0" err="1"/>
              <a:t>it</a:t>
            </a:r>
            <a:r>
              <a:rPr lang="nl-NL" dirty="0"/>
              <a:t> via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DUO website</a:t>
            </a:r>
            <a:endParaRPr lang="nl-NL" dirty="0"/>
          </a:p>
          <a:p>
            <a:r>
              <a:rPr lang="nl-NL" dirty="0"/>
              <a:t>DUO </a:t>
            </a:r>
            <a:r>
              <a:rPr lang="nl-NL" dirty="0" err="1"/>
              <a:t>loan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continue </a:t>
            </a:r>
            <a:r>
              <a:rPr lang="nl-NL" dirty="0" err="1"/>
              <a:t>because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are </a:t>
            </a:r>
            <a:r>
              <a:rPr lang="nl-NL" dirty="0" err="1"/>
              <a:t>registered</a:t>
            </a:r>
            <a:r>
              <a:rPr lang="nl-NL" dirty="0"/>
              <a:t> at RU</a:t>
            </a:r>
          </a:p>
          <a:p>
            <a:r>
              <a:rPr lang="nl-NL" dirty="0" err="1"/>
              <a:t>Sublet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room via </a:t>
            </a:r>
            <a:r>
              <a:rPr lang="nl-NL" dirty="0">
                <a:hlinkClick r:id="rId3"/>
              </a:rPr>
              <a:t>Radboud University </a:t>
            </a:r>
            <a:r>
              <a:rPr lang="nl-NL" dirty="0" err="1">
                <a:hlinkClick r:id="rId3"/>
              </a:rPr>
              <a:t>Housing</a:t>
            </a:r>
            <a:r>
              <a:rPr lang="nl-NL" dirty="0">
                <a:hlinkClick r:id="rId3"/>
              </a:rPr>
              <a:t> Office</a:t>
            </a:r>
            <a:r>
              <a:rPr lang="nl-NL" dirty="0"/>
              <a:t> (bonus of €350,-!)</a:t>
            </a:r>
          </a:p>
          <a:p>
            <a:r>
              <a:rPr lang="nl-NL" dirty="0"/>
              <a:t>Ticket</a:t>
            </a:r>
          </a:p>
          <a:p>
            <a:r>
              <a:rPr lang="nl-NL" dirty="0">
                <a:hlinkClick r:id="rId4"/>
              </a:rPr>
              <a:t>Insurance</a:t>
            </a:r>
            <a:endParaRPr lang="nl-NL" dirty="0"/>
          </a:p>
          <a:p>
            <a:r>
              <a:rPr lang="nl-NL" dirty="0"/>
              <a:t>Visa</a:t>
            </a:r>
          </a:p>
          <a:p>
            <a:r>
              <a:rPr lang="nl-NL" dirty="0" err="1">
                <a:hlinkClick r:id="rId5"/>
              </a:rPr>
              <a:t>Vaccinations</a:t>
            </a:r>
            <a:r>
              <a:rPr lang="nl-NL" dirty="0"/>
              <a:t> (</a:t>
            </a:r>
            <a:r>
              <a:rPr lang="nl-NL" dirty="0" err="1"/>
              <a:t>including</a:t>
            </a:r>
            <a:r>
              <a:rPr lang="nl-NL" dirty="0"/>
              <a:t> COVID-</a:t>
            </a:r>
            <a:r>
              <a:rPr lang="nl-NL" dirty="0" err="1"/>
              <a:t>vaccinations</a:t>
            </a:r>
            <a:r>
              <a:rPr lang="nl-NL" dirty="0"/>
              <a:t>)</a:t>
            </a:r>
          </a:p>
          <a:p>
            <a:r>
              <a:rPr lang="nl-NL" dirty="0"/>
              <a:t>International COVID-19 </a:t>
            </a:r>
            <a:r>
              <a:rPr lang="nl-NL" dirty="0" err="1"/>
              <a:t>travel</a:t>
            </a:r>
            <a:r>
              <a:rPr lang="nl-NL" dirty="0"/>
              <a:t> </a:t>
            </a:r>
            <a:r>
              <a:rPr lang="nl-NL" dirty="0" err="1"/>
              <a:t>requirements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4355850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Radboud Go Abroad	: 11 </a:t>
            </a:r>
            <a:r>
              <a:rPr lang="nl-NL" dirty="0" err="1"/>
              <a:t>to</a:t>
            </a:r>
            <a:r>
              <a:rPr lang="nl-NL" dirty="0"/>
              <a:t> 14 April 2022</a:t>
            </a:r>
            <a:r>
              <a:rPr lang="nl-NL" dirty="0">
                <a:solidFill>
                  <a:srgbClr val="00B050"/>
                </a:solidFill>
              </a:rPr>
              <a:t>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11 </a:t>
            </a:r>
            <a:r>
              <a:rPr lang="de-DE" b="1" i="0" dirty="0" err="1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to</a:t>
            </a:r>
            <a:r>
              <a:rPr lang="de-DE" b="1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14 April 2022</a:t>
            </a:r>
          </a:p>
          <a:p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Practical</a:t>
            </a:r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 Information </a:t>
            </a:r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sessions</a:t>
            </a:r>
            <a:endParaRPr lang="de-DE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Information </a:t>
            </a:r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about</a:t>
            </a:r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your</a:t>
            </a:r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stay</a:t>
            </a:r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 </a:t>
            </a:r>
            <a:r>
              <a:rPr lang="de-DE" dirty="0" err="1">
                <a:solidFill>
                  <a:srgbClr val="212121"/>
                </a:solidFill>
                <a:latin typeface="Calibri" panose="020F0502020204030204" pitchFamily="34" charset="0"/>
              </a:rPr>
              <a:t>abroad</a:t>
            </a:r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 and COVID-19</a:t>
            </a:r>
          </a:p>
          <a:p>
            <a:r>
              <a:rPr lang="de-DE" dirty="0">
                <a:solidFill>
                  <a:srgbClr val="212121"/>
                </a:solidFill>
                <a:latin typeface="Calibri" panose="020F0502020204030204" pitchFamily="34" charset="0"/>
              </a:rPr>
              <a:t>Workshops: </a:t>
            </a:r>
            <a:r>
              <a:rPr lang="nl-NL" b="0" i="0" dirty="0" err="1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intercultural</a:t>
            </a:r>
            <a:r>
              <a:rPr lang="nl-NL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skills, storytelling, corporate </a:t>
            </a:r>
            <a:r>
              <a:rPr lang="nl-NL" b="0" i="0" dirty="0" err="1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communication</a:t>
            </a:r>
            <a:r>
              <a:rPr lang="nl-NL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12121"/>
                </a:solidFill>
                <a:latin typeface="Calibri" panose="020F0502020204030204" pitchFamily="34" charset="0"/>
              </a:rPr>
              <a:t>and</a:t>
            </a:r>
            <a:r>
              <a:rPr lang="nl-NL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sustainable exchange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Help with filling out your Learning Agreement</a:t>
            </a:r>
          </a:p>
          <a:p>
            <a:r>
              <a:rPr lang="en-US" dirty="0">
                <a:solidFill>
                  <a:srgbClr val="212121"/>
                </a:solidFill>
                <a:latin typeface="Calibri" panose="020F0502020204030204" pitchFamily="34" charset="0"/>
              </a:rPr>
              <a:t>Drinks</a:t>
            </a:r>
            <a:endParaRPr lang="de-DE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nl-NL" dirty="0">
              <a:solidFill>
                <a:srgbClr val="00332B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rgbClr val="00332B"/>
                </a:solidFill>
              </a:rPr>
              <a:t>Keep an </a:t>
            </a:r>
            <a:r>
              <a:rPr lang="nl-NL" dirty="0" err="1">
                <a:solidFill>
                  <a:srgbClr val="00332B"/>
                </a:solidFill>
              </a:rPr>
              <a:t>eye</a:t>
            </a:r>
            <a:r>
              <a:rPr lang="nl-NL" dirty="0">
                <a:solidFill>
                  <a:srgbClr val="00332B"/>
                </a:solidFill>
              </a:rPr>
              <a:t> on </a:t>
            </a:r>
            <a:r>
              <a:rPr lang="nl-NL" dirty="0" err="1">
                <a:solidFill>
                  <a:srgbClr val="00332B"/>
                </a:solidFill>
              </a:rPr>
              <a:t>your</a:t>
            </a:r>
            <a:r>
              <a:rPr lang="nl-NL" dirty="0">
                <a:solidFill>
                  <a:srgbClr val="00332B"/>
                </a:solidFill>
              </a:rPr>
              <a:t> email </a:t>
            </a:r>
            <a:r>
              <a:rPr lang="nl-NL" dirty="0">
                <a:solidFill>
                  <a:srgbClr val="00332B"/>
                </a:solidFill>
                <a:sym typeface="Wingdings" panose="05000000000000000000" pitchFamily="2" charset="2"/>
              </a:rPr>
              <a:t> </a:t>
            </a:r>
            <a:endParaRPr lang="nl-NL" dirty="0">
              <a:solidFill>
                <a:srgbClr val="0033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594459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To</a:t>
            </a:r>
            <a:r>
              <a:rPr lang="nl-NL" dirty="0"/>
              <a:t> do </a:t>
            </a:r>
            <a:r>
              <a:rPr lang="nl-NL" dirty="0" err="1"/>
              <a:t>when</a:t>
            </a:r>
            <a:r>
              <a:rPr lang="nl-NL" dirty="0"/>
              <a:t> back home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Finalize</a:t>
            </a:r>
            <a:r>
              <a:rPr lang="nl-NL" dirty="0"/>
              <a:t> </a:t>
            </a:r>
            <a:r>
              <a:rPr lang="nl-NL" dirty="0" err="1"/>
              <a:t>grant</a:t>
            </a:r>
            <a:r>
              <a:rPr lang="nl-NL" dirty="0"/>
              <a:t> </a:t>
            </a:r>
            <a:r>
              <a:rPr lang="nl-NL" dirty="0" err="1"/>
              <a:t>allocation</a:t>
            </a:r>
            <a:endParaRPr lang="nl-NL" dirty="0"/>
          </a:p>
          <a:p>
            <a:pPr lvl="1"/>
            <a:r>
              <a:rPr lang="nl-NL" dirty="0"/>
              <a:t>More info via email a few weeks </a:t>
            </a:r>
            <a:r>
              <a:rPr lang="nl-NL" dirty="0" err="1"/>
              <a:t>before</a:t>
            </a:r>
            <a:r>
              <a:rPr lang="nl-NL" dirty="0"/>
              <a:t> </a:t>
            </a:r>
            <a:r>
              <a:rPr lang="nl-NL" dirty="0" err="1"/>
              <a:t>departure</a:t>
            </a:r>
            <a:endParaRPr lang="nl-NL" dirty="0"/>
          </a:p>
          <a:p>
            <a:pPr lvl="1"/>
            <a:r>
              <a:rPr lang="nl-NL" dirty="0"/>
              <a:t>Hand in Statement Form and Transcript of Records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err="1"/>
              <a:t>Validate</a:t>
            </a:r>
            <a:r>
              <a:rPr lang="nl-NL" dirty="0"/>
              <a:t> </a:t>
            </a:r>
            <a:r>
              <a:rPr lang="nl-NL" dirty="0" err="1"/>
              <a:t>credits</a:t>
            </a:r>
            <a:r>
              <a:rPr lang="nl-NL" dirty="0"/>
              <a:t> </a:t>
            </a:r>
            <a:r>
              <a:rPr lang="nl-NL" dirty="0" err="1"/>
              <a:t>obtained</a:t>
            </a:r>
            <a:r>
              <a:rPr lang="nl-NL" dirty="0"/>
              <a:t> abroad</a:t>
            </a:r>
          </a:p>
          <a:p>
            <a:pPr lvl="1"/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Transcript of Records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STIP</a:t>
            </a:r>
            <a:endParaRPr lang="nl-NL" dirty="0"/>
          </a:p>
          <a:p>
            <a:pPr lvl="1"/>
            <a:r>
              <a:rPr lang="nl-NL" dirty="0" err="1"/>
              <a:t>Study</a:t>
            </a:r>
            <a:r>
              <a:rPr lang="nl-NL" dirty="0"/>
              <a:t> </a:t>
            </a:r>
            <a:r>
              <a:rPr lang="nl-NL" dirty="0" err="1"/>
              <a:t>advisor</a:t>
            </a:r>
            <a:r>
              <a:rPr lang="nl-NL" dirty="0"/>
              <a:t> is </a:t>
            </a:r>
            <a:r>
              <a:rPr lang="nl-NL" dirty="0" err="1"/>
              <a:t>responsible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final</a:t>
            </a:r>
            <a:r>
              <a:rPr lang="nl-NL" dirty="0"/>
              <a:t> </a:t>
            </a:r>
            <a:r>
              <a:rPr lang="nl-NL" dirty="0" err="1"/>
              <a:t>conversion</a:t>
            </a:r>
            <a:r>
              <a:rPr lang="nl-NL" dirty="0"/>
              <a:t> of </a:t>
            </a:r>
            <a:r>
              <a:rPr lang="nl-NL" dirty="0" err="1"/>
              <a:t>grades</a:t>
            </a:r>
            <a:endParaRPr lang="nl-NL" dirty="0"/>
          </a:p>
          <a:p>
            <a:pPr lvl="1"/>
            <a:r>
              <a:rPr lang="nl-NL" dirty="0"/>
              <a:t>Check </a:t>
            </a:r>
            <a:r>
              <a:rPr lang="nl-NL" dirty="0" err="1">
                <a:hlinkClick r:id="rId3"/>
              </a:rPr>
              <a:t>conversion</a:t>
            </a:r>
            <a:r>
              <a:rPr lang="nl-NL" dirty="0">
                <a:hlinkClick r:id="rId3"/>
              </a:rPr>
              <a:t> of </a:t>
            </a:r>
            <a:r>
              <a:rPr lang="nl-NL" dirty="0" err="1">
                <a:hlinkClick r:id="rId3"/>
              </a:rPr>
              <a:t>grades</a:t>
            </a:r>
            <a:r>
              <a:rPr lang="nl-NL" dirty="0">
                <a:hlinkClick r:id="rId3"/>
              </a:rPr>
              <a:t> and </a:t>
            </a:r>
            <a:r>
              <a:rPr lang="nl-NL" dirty="0" err="1">
                <a:hlinkClick r:id="rId3"/>
              </a:rPr>
              <a:t>credits</a:t>
            </a:r>
            <a:r>
              <a:rPr lang="nl-NL" dirty="0">
                <a:hlinkClick r:id="rId3"/>
              </a:rPr>
              <a:t> </a:t>
            </a:r>
            <a:endParaRPr lang="nl-NL" dirty="0"/>
          </a:p>
          <a:p>
            <a:pPr marL="1219901" lvl="2" indent="0">
              <a:buNone/>
            </a:pPr>
            <a:endParaRPr lang="nl-NL" sz="2800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41632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Questions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Procedure: PTRS International Office: </a:t>
            </a:r>
            <a:r>
              <a:rPr lang="nl-NL" dirty="0">
                <a:hlinkClick r:id="rId2"/>
              </a:rPr>
              <a:t>internationaloffice@ftr.ru.nl</a:t>
            </a:r>
            <a:endParaRPr lang="nl-NL" dirty="0"/>
          </a:p>
          <a:p>
            <a:r>
              <a:rPr lang="nl-NL" dirty="0" err="1"/>
              <a:t>Study</a:t>
            </a:r>
            <a:r>
              <a:rPr lang="nl-NL" dirty="0"/>
              <a:t> Program </a:t>
            </a:r>
            <a:r>
              <a:rPr lang="nl-NL" dirty="0" err="1"/>
              <a:t>Abroad</a:t>
            </a:r>
            <a:r>
              <a:rPr lang="nl-NL" dirty="0"/>
              <a:t>: </a:t>
            </a:r>
            <a:r>
              <a:rPr lang="nl-NL" dirty="0" err="1">
                <a:hlinkClick r:id="rId3"/>
              </a:rPr>
              <a:t>study</a:t>
            </a:r>
            <a:r>
              <a:rPr lang="nl-NL" dirty="0">
                <a:hlinkClick r:id="rId3"/>
              </a:rPr>
              <a:t> advisor</a:t>
            </a:r>
            <a:endParaRPr lang="nl-NL" dirty="0"/>
          </a:p>
          <a:p>
            <a:r>
              <a:rPr lang="nl-NL" dirty="0"/>
              <a:t>Grants: </a:t>
            </a:r>
            <a:r>
              <a:rPr lang="nl-NL" dirty="0">
                <a:hlinkClick r:id="rId4"/>
              </a:rPr>
              <a:t>studentexchange@ru.nl</a:t>
            </a:r>
            <a:r>
              <a:rPr lang="nl-NL" dirty="0"/>
              <a:t>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For Dutch students: </a:t>
            </a:r>
            <a:r>
              <a:rPr lang="nl-NL" dirty="0" err="1"/>
              <a:t>please</a:t>
            </a:r>
            <a:r>
              <a:rPr lang="nl-NL" dirty="0"/>
              <a:t> </a:t>
            </a:r>
            <a:r>
              <a:rPr lang="nl-NL" dirty="0" err="1"/>
              <a:t>fill</a:t>
            </a:r>
            <a:r>
              <a:rPr lang="nl-NL" dirty="0"/>
              <a:t> out </a:t>
            </a:r>
            <a:r>
              <a:rPr lang="nl-NL" dirty="0" err="1">
                <a:hlinkClick r:id="rId5"/>
              </a:rPr>
              <a:t>this</a:t>
            </a:r>
            <a:r>
              <a:rPr lang="nl-NL" dirty="0">
                <a:hlinkClick r:id="rId5"/>
              </a:rPr>
              <a:t> survey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plans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go </a:t>
            </a:r>
            <a:r>
              <a:rPr lang="nl-NL" dirty="0" err="1"/>
              <a:t>abroad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might</a:t>
            </a:r>
            <a:r>
              <a:rPr lang="nl-NL" dirty="0"/>
              <a:t> win a €30 VVV gift card!</a:t>
            </a:r>
          </a:p>
        </p:txBody>
      </p:sp>
    </p:spTree>
    <p:extLst>
      <p:ext uri="{BB962C8B-B14F-4D97-AF65-F5344CB8AC3E}">
        <p14:creationId xmlns:p14="http://schemas.microsoft.com/office/powerpoint/2010/main" val="2694554341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Enjoy</a:t>
            </a:r>
            <a:r>
              <a:rPr lang="nl-NL" dirty="0"/>
              <a:t>! 	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Good</a:t>
            </a:r>
            <a:r>
              <a:rPr lang="nl-NL" dirty="0"/>
              <a:t> </a:t>
            </a:r>
            <a:r>
              <a:rPr lang="nl-NL" dirty="0" err="1"/>
              <a:t>luck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preparations</a:t>
            </a:r>
            <a:r>
              <a:rPr lang="nl-NL" dirty="0"/>
              <a:t>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177" y="1691398"/>
            <a:ext cx="9023623" cy="694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330776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Congratulations!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nl-NL" dirty="0">
                <a:cs typeface="Arial" panose="020B0604020202020204" pitchFamily="34" charset="0"/>
              </a:rPr>
              <a:t>You are selected for a study abroad period at one of our partner universities</a:t>
            </a:r>
          </a:p>
          <a:p>
            <a:pPr marL="0" indent="0">
              <a:buNone/>
            </a:pPr>
            <a:r>
              <a:rPr lang="en-US" dirty="0"/>
              <a:t>But what’s next?!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 descr="http://t0.gstatic.com/images?q=tbn%3AANd9GcTX-QQGnyhGY0SL8V6fjFnhgzD-FWsMYT5TwyngXTFivF4ySwuyMymX8PPviB9R9PXU9k2X4Ew8&amp;usqp=C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5148" y="3724775"/>
            <a:ext cx="4090748" cy="40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00884" y="180975"/>
            <a:ext cx="14889249" cy="1079500"/>
          </a:xfrm>
        </p:spPr>
        <p:txBody>
          <a:bodyPr/>
          <a:lstStyle/>
          <a:p>
            <a:r>
              <a:rPr lang="en-US" dirty="0"/>
              <a:t>COVID-19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00884" y="1389062"/>
            <a:ext cx="15844256" cy="8186738"/>
          </a:xfrm>
        </p:spPr>
        <p:txBody>
          <a:bodyPr>
            <a:normAutofit/>
          </a:bodyPr>
          <a:lstStyle/>
          <a:p>
            <a:r>
              <a:rPr lang="en-US" dirty="0"/>
              <a:t>Partner university can host you and will have classes on campus</a:t>
            </a:r>
          </a:p>
          <a:p>
            <a:r>
              <a:rPr lang="en-US" dirty="0"/>
              <a:t>Travel advice issued by the </a:t>
            </a:r>
            <a:r>
              <a:rPr lang="en-US" dirty="0">
                <a:hlinkClick r:id="rId2"/>
              </a:rPr>
              <a:t>Dutch Ministry of Foreign Affairs</a:t>
            </a:r>
            <a:r>
              <a:rPr lang="en-US" dirty="0"/>
              <a:t> is green, yellow or orange on day of departure.</a:t>
            </a:r>
          </a:p>
          <a:p>
            <a:pPr>
              <a:spcAft>
                <a:spcPts val="800"/>
              </a:spcAft>
            </a:pPr>
            <a:r>
              <a:rPr lang="nl-NL" dirty="0" err="1">
                <a:cs typeface="Arial" panose="020B0604020202020204" pitchFamily="34" charset="0"/>
              </a:rPr>
              <a:t>Please</a:t>
            </a:r>
            <a:r>
              <a:rPr lang="nl-NL" dirty="0">
                <a:cs typeface="Arial" panose="020B0604020202020204" pitchFamily="34" charset="0"/>
              </a:rPr>
              <a:t> </a:t>
            </a:r>
            <a:r>
              <a:rPr lang="nl-NL" dirty="0" err="1">
                <a:cs typeface="Arial" panose="020B0604020202020204" pitchFamily="34" charset="0"/>
              </a:rPr>
              <a:t>note</a:t>
            </a:r>
            <a:r>
              <a:rPr lang="nl-NL" dirty="0">
                <a:cs typeface="Arial" panose="020B0604020202020204" pitchFamily="34" charset="0"/>
              </a:rPr>
              <a:t>: </a:t>
            </a:r>
            <a:r>
              <a:rPr lang="nl-NL" b="1" dirty="0" err="1">
                <a:cs typeface="Arial" panose="020B0604020202020204" pitchFamily="34" charset="0"/>
              </a:rPr>
              <a:t>your</a:t>
            </a:r>
            <a:r>
              <a:rPr lang="nl-NL" b="1" dirty="0">
                <a:cs typeface="Arial" panose="020B0604020202020204" pitchFamily="34" charset="0"/>
              </a:rPr>
              <a:t> host country </a:t>
            </a:r>
            <a:r>
              <a:rPr lang="nl-NL" b="1" dirty="0" err="1">
                <a:cs typeface="Arial" panose="020B0604020202020204" pitchFamily="34" charset="0"/>
              </a:rPr>
              <a:t>may</a:t>
            </a:r>
            <a:r>
              <a:rPr lang="nl-NL" b="1" dirty="0">
                <a:cs typeface="Arial" panose="020B0604020202020204" pitchFamily="34" charset="0"/>
              </a:rPr>
              <a:t> have </a:t>
            </a:r>
            <a:r>
              <a:rPr lang="nl-NL" b="1" dirty="0" err="1">
                <a:cs typeface="Arial" panose="020B0604020202020204" pitchFamily="34" charset="0"/>
              </a:rPr>
              <a:t>additional</a:t>
            </a:r>
            <a:r>
              <a:rPr lang="nl-NL" b="1" dirty="0">
                <a:cs typeface="Arial" panose="020B0604020202020204" pitchFamily="34" charset="0"/>
              </a:rPr>
              <a:t> </a:t>
            </a:r>
            <a:r>
              <a:rPr lang="nl-NL" b="1" dirty="0" err="1">
                <a:cs typeface="Arial" panose="020B0604020202020204" pitchFamily="34" charset="0"/>
              </a:rPr>
              <a:t>restrictions</a:t>
            </a:r>
            <a:r>
              <a:rPr lang="nl-NL" b="1" dirty="0">
                <a:cs typeface="Arial" panose="020B0604020202020204" pitchFamily="34" charset="0"/>
              </a:rPr>
              <a:t> </a:t>
            </a:r>
            <a:r>
              <a:rPr lang="nl-NL" b="1" dirty="0" err="1">
                <a:cs typeface="Arial" panose="020B0604020202020204" pitchFamily="34" charset="0"/>
              </a:rPr>
              <a:t>for</a:t>
            </a:r>
            <a:r>
              <a:rPr lang="nl-NL" b="1" dirty="0">
                <a:cs typeface="Arial" panose="020B0604020202020204" pitchFamily="34" charset="0"/>
              </a:rPr>
              <a:t> entry (</a:t>
            </a:r>
            <a:r>
              <a:rPr lang="nl-NL" b="1" dirty="0" err="1">
                <a:cs typeface="Arial" panose="020B0604020202020204" pitchFamily="34" charset="0"/>
              </a:rPr>
              <a:t>quarantine</a:t>
            </a:r>
            <a:r>
              <a:rPr lang="nl-NL" b="1" dirty="0">
                <a:cs typeface="Arial" panose="020B0604020202020204" pitchFamily="34" charset="0"/>
              </a:rPr>
              <a:t>, </a:t>
            </a:r>
            <a:r>
              <a:rPr lang="nl-NL" b="1" dirty="0" err="1">
                <a:cs typeface="Arial" panose="020B0604020202020204" pitchFamily="34" charset="0"/>
              </a:rPr>
              <a:t>vaccinations</a:t>
            </a:r>
            <a:r>
              <a:rPr lang="nl-NL" b="1" dirty="0">
                <a:cs typeface="Arial" panose="020B0604020202020204" pitchFamily="34" charset="0"/>
              </a:rPr>
              <a:t>, tests)</a:t>
            </a:r>
            <a:endParaRPr lang="en-US" b="1" dirty="0"/>
          </a:p>
          <a:p>
            <a:pPr marL="605148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8780013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processes: application at host university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00884" y="1800225"/>
            <a:ext cx="14889083" cy="7020000"/>
          </a:xfrm>
        </p:spPr>
        <p:txBody>
          <a:bodyPr>
            <a:normAutofit/>
          </a:bodyPr>
          <a:lstStyle/>
          <a:p>
            <a:r>
              <a:rPr lang="nl-NL" b="1" dirty="0"/>
              <a:t>Application at host </a:t>
            </a:r>
            <a:r>
              <a:rPr lang="nl-NL" b="1" dirty="0" err="1"/>
              <a:t>university</a:t>
            </a:r>
            <a:endParaRPr lang="nl-NL" b="1" dirty="0"/>
          </a:p>
          <a:p>
            <a:pPr lvl="1"/>
            <a:r>
              <a:rPr lang="nl-NL" dirty="0"/>
              <a:t>We </a:t>
            </a:r>
            <a:r>
              <a:rPr lang="nl-NL" dirty="0" err="1"/>
              <a:t>nominate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– as of </a:t>
            </a:r>
            <a:r>
              <a:rPr lang="nl-NL" dirty="0" err="1"/>
              <a:t>now</a:t>
            </a:r>
            <a:endParaRPr lang="nl-NL" dirty="0"/>
          </a:p>
          <a:p>
            <a:pPr lvl="1"/>
            <a:r>
              <a:rPr lang="nl-NL" dirty="0"/>
              <a:t>We </a:t>
            </a: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a </a:t>
            </a:r>
            <a:r>
              <a:rPr lang="nl-NL" dirty="0" err="1"/>
              <a:t>nomination</a:t>
            </a:r>
            <a:r>
              <a:rPr lang="nl-NL" dirty="0"/>
              <a:t> letter – English </a:t>
            </a:r>
            <a:r>
              <a:rPr lang="nl-NL" dirty="0" err="1"/>
              <a:t>language</a:t>
            </a:r>
            <a:r>
              <a:rPr lang="nl-NL" dirty="0"/>
              <a:t> </a:t>
            </a:r>
            <a:r>
              <a:rPr lang="nl-NL" dirty="0" err="1"/>
              <a:t>proficiency</a:t>
            </a:r>
            <a:r>
              <a:rPr lang="nl-NL" dirty="0"/>
              <a:t> + </a:t>
            </a:r>
            <a:r>
              <a:rPr lang="nl-NL" dirty="0" err="1"/>
              <a:t>enrolment</a:t>
            </a:r>
            <a:endParaRPr lang="nl-NL" dirty="0"/>
          </a:p>
          <a:p>
            <a:pPr lvl="1"/>
            <a:r>
              <a:rPr lang="nl-NL" dirty="0"/>
              <a:t>Host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sends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application</a:t>
            </a:r>
            <a:r>
              <a:rPr lang="nl-NL" dirty="0"/>
              <a:t> information (</a:t>
            </a:r>
            <a:r>
              <a:rPr lang="nl-NL" dirty="0" err="1"/>
              <a:t>don’t</a:t>
            </a:r>
            <a:r>
              <a:rPr lang="nl-NL" dirty="0"/>
              <a:t> miss out on deadlines!)</a:t>
            </a:r>
          </a:p>
          <a:p>
            <a:pPr lvl="1"/>
            <a:r>
              <a:rPr lang="nl-NL" dirty="0" err="1"/>
              <a:t>You</a:t>
            </a:r>
            <a:r>
              <a:rPr lang="nl-NL" dirty="0"/>
              <a:t> start the </a:t>
            </a:r>
            <a:r>
              <a:rPr lang="nl-NL" dirty="0" err="1"/>
              <a:t>application</a:t>
            </a:r>
            <a:r>
              <a:rPr lang="nl-NL" dirty="0"/>
              <a:t> procedure at the host </a:t>
            </a:r>
            <a:r>
              <a:rPr lang="nl-NL" dirty="0" err="1"/>
              <a:t>university</a:t>
            </a:r>
            <a:r>
              <a:rPr lang="nl-NL" dirty="0"/>
              <a:t> – follow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instructions</a:t>
            </a:r>
            <a:r>
              <a:rPr lang="nl-NL" dirty="0"/>
              <a:t> sent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host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carefully</a:t>
            </a:r>
            <a:endParaRPr lang="nl-NL" dirty="0"/>
          </a:p>
          <a:p>
            <a:pPr lvl="1"/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need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official Transcript of </a:t>
            </a:r>
            <a:r>
              <a:rPr lang="nl-NL" dirty="0" err="1"/>
              <a:t>Grades</a:t>
            </a:r>
            <a:r>
              <a:rPr lang="nl-NL" dirty="0"/>
              <a:t>, </a:t>
            </a:r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STIP</a:t>
            </a:r>
            <a:endParaRPr lang="nl-NL" dirty="0"/>
          </a:p>
          <a:p>
            <a:pPr marL="605148" lvl="1" indent="0">
              <a:buNone/>
            </a:pPr>
            <a:endParaRPr lang="nl-NL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 err="1"/>
              <a:t>Pay</a:t>
            </a:r>
            <a:r>
              <a:rPr lang="nl-NL" dirty="0"/>
              <a:t> attention </a:t>
            </a:r>
            <a:r>
              <a:rPr lang="nl-NL" dirty="0" err="1"/>
              <a:t>to</a:t>
            </a:r>
            <a:r>
              <a:rPr lang="nl-NL" dirty="0"/>
              <a:t> deadlines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/>
              <a:t>Check </a:t>
            </a:r>
            <a:r>
              <a:rPr lang="nl-NL" dirty="0" err="1"/>
              <a:t>your</a:t>
            </a:r>
            <a:r>
              <a:rPr lang="nl-NL" dirty="0"/>
              <a:t> spam box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requested</a:t>
            </a:r>
            <a:r>
              <a:rPr lang="nl-NL" dirty="0"/>
              <a:t> </a:t>
            </a:r>
            <a:r>
              <a:rPr lang="nl-NL" dirty="0" err="1"/>
              <a:t>forms</a:t>
            </a:r>
            <a:endParaRPr lang="nl-NL" dirty="0"/>
          </a:p>
          <a:p>
            <a:pPr marL="605148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6135693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 </a:t>
            </a:r>
            <a:r>
              <a:rPr lang="nl-NL" dirty="0" err="1"/>
              <a:t>with</a:t>
            </a:r>
            <a:r>
              <a:rPr lang="nl-NL" dirty="0"/>
              <a:t> host </a:t>
            </a:r>
            <a:r>
              <a:rPr lang="nl-NL" dirty="0" err="1"/>
              <a:t>university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nl-NL" dirty="0">
                <a:cs typeface="Arial" panose="020B0604020202020204" pitchFamily="34" charset="0"/>
              </a:rPr>
              <a:t>Read emails and provided information carefully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GB" altLang="nl-NL" dirty="0">
                <a:cs typeface="Arial" panose="020B0604020202020204" pitchFamily="34" charset="0"/>
              </a:rPr>
              <a:t>Be pro-active</a:t>
            </a:r>
          </a:p>
          <a:p>
            <a:pPr marL="0" indent="0">
              <a:buNone/>
              <a:defRPr/>
            </a:pPr>
            <a:endParaRPr lang="en-GB" altLang="nl-NL" dirty="0"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GB" altLang="nl-NL" b="1" dirty="0">
                <a:cs typeface="Arial" panose="020B0604020202020204" pitchFamily="34" charset="0"/>
              </a:rPr>
              <a:t>What if you do not hear from the host university?</a:t>
            </a:r>
          </a:p>
          <a:p>
            <a:pPr>
              <a:defRPr/>
            </a:pPr>
            <a:r>
              <a:rPr lang="en-GB" altLang="nl-NL" dirty="0">
                <a:cs typeface="Arial" panose="020B0604020202020204" pitchFamily="34" charset="0"/>
              </a:rPr>
              <a:t>Contact the university (email or even better: call)</a:t>
            </a:r>
          </a:p>
          <a:p>
            <a:pPr>
              <a:defRPr/>
            </a:pPr>
            <a:r>
              <a:rPr lang="en-GB" altLang="nl-NL" dirty="0">
                <a:cs typeface="Arial" panose="020B0604020202020204" pitchFamily="34" charset="0"/>
              </a:rPr>
              <a:t>Ask fellow students </a:t>
            </a:r>
          </a:p>
          <a:p>
            <a:pPr>
              <a:defRPr/>
            </a:pPr>
            <a:r>
              <a:rPr lang="en-GB" altLang="nl-NL" dirty="0">
                <a:cs typeface="Arial" panose="020B0604020202020204" pitchFamily="34" charset="0"/>
              </a:rPr>
              <a:t>Still nothing? Forward the email you sent to the university to </a:t>
            </a:r>
            <a:r>
              <a:rPr lang="en-GB" altLang="nl-NL" dirty="0">
                <a:cs typeface="Arial" panose="020B0604020202020204" pitchFamily="34" charset="0"/>
                <a:hlinkClick r:id="rId2"/>
              </a:rPr>
              <a:t>internationaloffice@ftr.ru.nl</a:t>
            </a:r>
            <a:r>
              <a:rPr lang="en-GB" altLang="nl-NL" dirty="0">
                <a:cs typeface="Arial" panose="020B0604020202020204" pitchFamily="34" charset="0"/>
              </a:rPr>
              <a:t> so we can contact the university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1161784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processes: </a:t>
            </a:r>
            <a:r>
              <a:rPr lang="nl-NL" dirty="0"/>
              <a:t>Application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grant</a:t>
            </a:r>
            <a:r>
              <a:rPr lang="nl-NL" dirty="0"/>
              <a:t> &amp; Learning Agreement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00732" y="1683884"/>
            <a:ext cx="14889083" cy="7352166"/>
          </a:xfrm>
        </p:spPr>
        <p:txBody>
          <a:bodyPr>
            <a:normAutofit fontScale="32500" lnSpcReduction="20000"/>
          </a:bodyPr>
          <a:lstStyle/>
          <a:p>
            <a:r>
              <a:rPr lang="nl-NL" sz="8600" b="1" dirty="0"/>
              <a:t>Application </a:t>
            </a:r>
            <a:r>
              <a:rPr lang="nl-NL" sz="8600" b="1" dirty="0" err="1"/>
              <a:t>for</a:t>
            </a:r>
            <a:r>
              <a:rPr lang="nl-NL" sz="8600" b="1" dirty="0"/>
              <a:t> </a:t>
            </a:r>
            <a:r>
              <a:rPr lang="nl-NL" sz="8600" b="1" dirty="0" err="1"/>
              <a:t>grant</a:t>
            </a:r>
            <a:endParaRPr lang="nl-NL" sz="8600" b="1" dirty="0"/>
          </a:p>
          <a:p>
            <a:r>
              <a:rPr lang="nl-NL" sz="8600" dirty="0"/>
              <a:t>For </a:t>
            </a:r>
            <a:r>
              <a:rPr lang="nl-NL" sz="8600" dirty="0" err="1"/>
              <a:t>destinations</a:t>
            </a:r>
            <a:r>
              <a:rPr lang="nl-NL" sz="8600" dirty="0"/>
              <a:t> in Europe (</a:t>
            </a:r>
            <a:r>
              <a:rPr lang="nl-NL" sz="8600" dirty="0" err="1"/>
              <a:t>including</a:t>
            </a:r>
            <a:r>
              <a:rPr lang="nl-NL" sz="8600" dirty="0"/>
              <a:t> Turkey </a:t>
            </a:r>
            <a:r>
              <a:rPr lang="nl-NL" sz="8600" dirty="0" err="1"/>
              <a:t>and</a:t>
            </a:r>
            <a:r>
              <a:rPr lang="nl-NL" sz="8600" dirty="0"/>
              <a:t> UK): Erasmus+ Grant </a:t>
            </a:r>
            <a:r>
              <a:rPr lang="nl-NL" sz="8600" dirty="0" err="1"/>
              <a:t>for</a:t>
            </a:r>
            <a:r>
              <a:rPr lang="nl-NL" sz="8600" dirty="0"/>
              <a:t> </a:t>
            </a:r>
            <a:r>
              <a:rPr lang="nl-NL" sz="8600" dirty="0" err="1"/>
              <a:t>study</a:t>
            </a:r>
            <a:endParaRPr lang="nl-NL" sz="8600" dirty="0"/>
          </a:p>
          <a:p>
            <a:r>
              <a:rPr lang="nl-NL" sz="8600" dirty="0"/>
              <a:t>For </a:t>
            </a:r>
            <a:r>
              <a:rPr lang="nl-NL" sz="8600" dirty="0" err="1"/>
              <a:t>destinations</a:t>
            </a:r>
            <a:r>
              <a:rPr lang="nl-NL" sz="8600" dirty="0"/>
              <a:t> </a:t>
            </a:r>
            <a:r>
              <a:rPr lang="nl-NL" sz="8600" dirty="0" err="1"/>
              <a:t>outside</a:t>
            </a:r>
            <a:r>
              <a:rPr lang="nl-NL" sz="8600" dirty="0"/>
              <a:t> of Europe: International Office PTRS </a:t>
            </a:r>
            <a:r>
              <a:rPr lang="nl-NL" sz="8600" dirty="0" err="1"/>
              <a:t>indicates</a:t>
            </a:r>
            <a:r>
              <a:rPr lang="nl-NL" sz="8600" dirty="0"/>
              <a:t> in Osiris </a:t>
            </a:r>
            <a:r>
              <a:rPr lang="nl-NL" sz="8600" dirty="0" err="1"/>
              <a:t>which</a:t>
            </a:r>
            <a:r>
              <a:rPr lang="nl-NL" sz="8600" dirty="0"/>
              <a:t> </a:t>
            </a:r>
            <a:r>
              <a:rPr lang="nl-NL" sz="8600" dirty="0" err="1"/>
              <a:t>grant</a:t>
            </a:r>
            <a:r>
              <a:rPr lang="nl-NL" sz="8600" dirty="0"/>
              <a:t> </a:t>
            </a:r>
            <a:r>
              <a:rPr lang="nl-NL" sz="8600" dirty="0" err="1"/>
              <a:t>you</a:t>
            </a:r>
            <a:r>
              <a:rPr lang="nl-NL" sz="8600" dirty="0"/>
              <a:t> </a:t>
            </a:r>
            <a:r>
              <a:rPr lang="nl-NL" sz="8600" dirty="0" err="1"/>
              <a:t>may</a:t>
            </a:r>
            <a:r>
              <a:rPr lang="nl-NL" sz="8600" dirty="0"/>
              <a:t> </a:t>
            </a:r>
            <a:r>
              <a:rPr lang="nl-NL" sz="8600" dirty="0" err="1"/>
              <a:t>apply</a:t>
            </a:r>
            <a:r>
              <a:rPr lang="nl-NL" sz="8600" dirty="0"/>
              <a:t> </a:t>
            </a:r>
            <a:r>
              <a:rPr lang="nl-NL" sz="8600" dirty="0" err="1"/>
              <a:t>for</a:t>
            </a:r>
            <a:endParaRPr lang="nl-NL" sz="8600" dirty="0"/>
          </a:p>
          <a:p>
            <a:pPr lvl="2"/>
            <a:r>
              <a:rPr lang="nl-NL" sz="8600" dirty="0"/>
              <a:t>Radboud-</a:t>
            </a:r>
            <a:r>
              <a:rPr lang="nl-NL" sz="8600" dirty="0" err="1"/>
              <a:t>wide</a:t>
            </a:r>
            <a:r>
              <a:rPr lang="nl-NL" sz="8600" dirty="0"/>
              <a:t> partner </a:t>
            </a:r>
            <a:r>
              <a:rPr lang="nl-NL" sz="8600" dirty="0" err="1"/>
              <a:t>universities</a:t>
            </a:r>
            <a:r>
              <a:rPr lang="nl-NL" sz="8600" dirty="0"/>
              <a:t>: </a:t>
            </a:r>
            <a:r>
              <a:rPr lang="nl-NL" sz="8600" dirty="0">
                <a:hlinkClick r:id="rId2"/>
              </a:rPr>
              <a:t>Holland </a:t>
            </a:r>
            <a:r>
              <a:rPr lang="nl-NL" sz="8600" dirty="0" err="1">
                <a:hlinkClick r:id="rId2"/>
              </a:rPr>
              <a:t>Scholarship</a:t>
            </a:r>
            <a:r>
              <a:rPr lang="nl-NL" sz="8600" dirty="0"/>
              <a:t> (</a:t>
            </a:r>
            <a:r>
              <a:rPr lang="nl-NL" sz="8600" dirty="0" err="1"/>
              <a:t>allowance</a:t>
            </a:r>
            <a:r>
              <a:rPr lang="nl-NL" sz="8600" dirty="0"/>
              <a:t> 1250,-)</a:t>
            </a:r>
          </a:p>
          <a:p>
            <a:pPr lvl="2"/>
            <a:r>
              <a:rPr lang="nl-NL" sz="8600" dirty="0" err="1"/>
              <a:t>All</a:t>
            </a:r>
            <a:r>
              <a:rPr lang="nl-NL" sz="8600" dirty="0"/>
              <a:t> </a:t>
            </a:r>
            <a:r>
              <a:rPr lang="nl-NL" sz="8600" dirty="0" err="1"/>
              <a:t>other</a:t>
            </a:r>
            <a:r>
              <a:rPr lang="nl-NL" sz="8600" dirty="0"/>
              <a:t> non-European </a:t>
            </a:r>
            <a:r>
              <a:rPr lang="nl-NL" sz="8600" dirty="0" err="1"/>
              <a:t>universities</a:t>
            </a:r>
            <a:r>
              <a:rPr lang="nl-NL" sz="8600" dirty="0"/>
              <a:t>: </a:t>
            </a:r>
            <a:r>
              <a:rPr lang="nl-NL" sz="8600" dirty="0" err="1">
                <a:hlinkClick r:id="rId3"/>
              </a:rPr>
              <a:t>Individual</a:t>
            </a:r>
            <a:r>
              <a:rPr lang="nl-NL" sz="8600" dirty="0">
                <a:hlinkClick r:id="rId3"/>
              </a:rPr>
              <a:t> Travel Grant</a:t>
            </a:r>
            <a:r>
              <a:rPr lang="nl-NL" sz="8600" dirty="0"/>
              <a:t> (</a:t>
            </a:r>
            <a:r>
              <a:rPr lang="nl-NL" sz="9600" dirty="0" err="1"/>
              <a:t>allowance</a:t>
            </a:r>
            <a:r>
              <a:rPr lang="nl-NL" sz="9600" dirty="0"/>
              <a:t> €1200,-)</a:t>
            </a:r>
            <a:endParaRPr lang="nl-NL" sz="8600" dirty="0"/>
          </a:p>
          <a:p>
            <a:r>
              <a:rPr lang="nl-NL" sz="8600" dirty="0"/>
              <a:t>In April, </a:t>
            </a:r>
            <a:r>
              <a:rPr lang="nl-NL" sz="8600" dirty="0" err="1"/>
              <a:t>you</a:t>
            </a:r>
            <a:r>
              <a:rPr lang="nl-NL" sz="8600" dirty="0"/>
              <a:t> </a:t>
            </a:r>
            <a:r>
              <a:rPr lang="nl-NL" sz="8600" dirty="0" err="1"/>
              <a:t>receive</a:t>
            </a:r>
            <a:r>
              <a:rPr lang="nl-NL" sz="8600" dirty="0"/>
              <a:t> </a:t>
            </a:r>
            <a:r>
              <a:rPr lang="nl-NL" sz="8600" dirty="0" err="1"/>
              <a:t>an</a:t>
            </a:r>
            <a:r>
              <a:rPr lang="nl-NL" sz="8600" dirty="0"/>
              <a:t> </a:t>
            </a:r>
            <a:r>
              <a:rPr lang="nl-NL" sz="8600" dirty="0" err="1"/>
              <a:t>invitation</a:t>
            </a:r>
            <a:r>
              <a:rPr lang="nl-NL" sz="8600" dirty="0"/>
              <a:t> via email </a:t>
            </a:r>
            <a:r>
              <a:rPr lang="nl-NL" sz="8600" dirty="0" err="1"/>
              <a:t>to</a:t>
            </a:r>
            <a:r>
              <a:rPr lang="nl-NL" sz="8600" dirty="0"/>
              <a:t> start up </a:t>
            </a:r>
            <a:r>
              <a:rPr lang="nl-NL" sz="8600" dirty="0" err="1"/>
              <a:t>the</a:t>
            </a:r>
            <a:r>
              <a:rPr lang="nl-NL" sz="8600" dirty="0"/>
              <a:t> </a:t>
            </a:r>
            <a:r>
              <a:rPr lang="nl-NL" sz="8600" dirty="0" err="1"/>
              <a:t>scholarship</a:t>
            </a:r>
            <a:r>
              <a:rPr lang="nl-NL" sz="8600" dirty="0"/>
              <a:t> </a:t>
            </a:r>
            <a:r>
              <a:rPr lang="nl-NL" sz="8600" dirty="0" err="1"/>
              <a:t>application</a:t>
            </a:r>
            <a:r>
              <a:rPr lang="nl-NL" sz="8600" dirty="0"/>
              <a:t> </a:t>
            </a:r>
            <a:r>
              <a:rPr lang="nl-NL" sz="8600" dirty="0" err="1"/>
              <a:t>process</a:t>
            </a:r>
            <a:r>
              <a:rPr lang="nl-NL" sz="8600" dirty="0"/>
              <a:t> in Osiris</a:t>
            </a:r>
          </a:p>
          <a:p>
            <a:r>
              <a:rPr lang="nl-NL" sz="8600" dirty="0"/>
              <a:t>Hand in a Grant Agreement </a:t>
            </a:r>
            <a:r>
              <a:rPr lang="nl-NL" sz="8600" dirty="0" err="1"/>
              <a:t>and</a:t>
            </a:r>
            <a:r>
              <a:rPr lang="nl-NL" sz="8600" dirty="0"/>
              <a:t> Learning Agreement  at </a:t>
            </a:r>
            <a:r>
              <a:rPr lang="nl-NL" sz="8600" dirty="0" err="1"/>
              <a:t>least</a:t>
            </a:r>
            <a:r>
              <a:rPr lang="nl-NL" sz="8600" dirty="0"/>
              <a:t> 2 weeks </a:t>
            </a:r>
            <a:r>
              <a:rPr lang="nl-NL" sz="8600" dirty="0" err="1"/>
              <a:t>before</a:t>
            </a:r>
            <a:r>
              <a:rPr lang="nl-NL" sz="8600" dirty="0"/>
              <a:t> </a:t>
            </a:r>
            <a:r>
              <a:rPr lang="nl-NL" sz="8600" dirty="0" err="1"/>
              <a:t>departure</a:t>
            </a:r>
            <a:endParaRPr lang="nl-NL" sz="8600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r>
              <a:rPr lang="nl-NL" sz="8600" b="1" dirty="0" err="1"/>
              <a:t>Conditions</a:t>
            </a:r>
            <a:endParaRPr lang="nl-NL" sz="8600" b="1" dirty="0"/>
          </a:p>
          <a:p>
            <a:r>
              <a:rPr lang="nl-NL" sz="8600" dirty="0" err="1"/>
              <a:t>Registered</a:t>
            </a:r>
            <a:r>
              <a:rPr lang="nl-NL" sz="8600" dirty="0"/>
              <a:t> as a </a:t>
            </a:r>
            <a:r>
              <a:rPr lang="nl-NL" sz="8600" dirty="0" err="1"/>
              <a:t>regular</a:t>
            </a:r>
            <a:r>
              <a:rPr lang="nl-NL" sz="8600" dirty="0"/>
              <a:t> fulltime student at Radboud University</a:t>
            </a:r>
          </a:p>
          <a:p>
            <a:r>
              <a:rPr lang="nl-NL" sz="8600" dirty="0"/>
              <a:t>Go abroad for </a:t>
            </a:r>
            <a:r>
              <a:rPr lang="nl-NL" sz="8600" dirty="0" err="1"/>
              <a:t>credits</a:t>
            </a:r>
            <a:r>
              <a:rPr lang="nl-NL" sz="8600" dirty="0"/>
              <a:t> (min. 10-15)</a:t>
            </a:r>
          </a:p>
          <a:p>
            <a:r>
              <a:rPr lang="nl-NL" sz="8600" dirty="0"/>
              <a:t>Go abroad for a minimum of 2 </a:t>
            </a:r>
            <a:r>
              <a:rPr lang="nl-NL" sz="8600" dirty="0" err="1"/>
              <a:t>months</a:t>
            </a:r>
            <a:endParaRPr lang="nl-NL" sz="86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112941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AF29E-AFB2-4C23-8CB3-68D540BD4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Erasmus+ amounts 2021-2022 </a:t>
            </a:r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5FCC2-12AF-483B-9F28-40F986A3949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00150" y="1800225"/>
            <a:ext cx="14889163" cy="3499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nl-NL" sz="3200" dirty="0" err="1"/>
              <a:t>Receiving</a:t>
            </a:r>
            <a:r>
              <a:rPr lang="nl-NL" sz="3200" dirty="0"/>
              <a:t> country </a:t>
            </a:r>
            <a:r>
              <a:rPr lang="nl-NL" sz="3200" dirty="0" err="1"/>
              <a:t>Amount</a:t>
            </a:r>
            <a:r>
              <a:rPr lang="nl-NL" sz="3200" dirty="0"/>
              <a:t> per </a:t>
            </a:r>
            <a:r>
              <a:rPr lang="nl-NL" sz="3200" dirty="0" err="1"/>
              <a:t>day</a:t>
            </a:r>
            <a:r>
              <a:rPr lang="nl-NL" sz="3200" dirty="0"/>
              <a:t> studies </a:t>
            </a:r>
          </a:p>
          <a:p>
            <a:r>
              <a:rPr lang="nl-NL" sz="3200" dirty="0"/>
              <a:t>Denmark, Ireland, Sweden, United </a:t>
            </a:r>
            <a:r>
              <a:rPr lang="nl-NL" sz="3200" dirty="0" err="1"/>
              <a:t>Kingdom</a:t>
            </a:r>
            <a:r>
              <a:rPr lang="nl-NL" sz="3200" dirty="0"/>
              <a:t>: 12 euro per </a:t>
            </a:r>
            <a:r>
              <a:rPr lang="nl-NL" sz="3200" dirty="0" err="1"/>
              <a:t>day</a:t>
            </a:r>
            <a:endParaRPr lang="nl-NL" sz="3200" dirty="0"/>
          </a:p>
          <a:p>
            <a:r>
              <a:rPr lang="nl-NL" sz="3200" dirty="0"/>
              <a:t>Belgium, Germany, France, Italy, Spain: 10 euro per </a:t>
            </a:r>
            <a:r>
              <a:rPr lang="nl-NL" sz="3200" dirty="0" err="1"/>
              <a:t>day</a:t>
            </a:r>
            <a:endParaRPr lang="nl-NL" sz="3200" dirty="0"/>
          </a:p>
          <a:p>
            <a:r>
              <a:rPr lang="nl-NL" sz="3200" dirty="0"/>
              <a:t>Poland, Slovenia, Turkey: 8 euro per </a:t>
            </a:r>
            <a:r>
              <a:rPr lang="nl-NL" sz="3200" dirty="0" err="1"/>
              <a:t>day</a:t>
            </a:r>
            <a:r>
              <a:rPr lang="nl-NL" sz="3200" dirty="0"/>
              <a:t> </a:t>
            </a:r>
          </a:p>
          <a:p>
            <a:endParaRPr lang="nl-N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9901971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Grant Agreement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8233" y="1654856"/>
            <a:ext cx="14889083" cy="70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Grant Agreement</a:t>
            </a:r>
          </a:p>
          <a:p>
            <a:r>
              <a:rPr lang="nl-NL" dirty="0"/>
              <a:t>Contract </a:t>
            </a:r>
            <a:r>
              <a:rPr lang="nl-NL" dirty="0" err="1"/>
              <a:t>between</a:t>
            </a:r>
            <a:r>
              <a:rPr lang="nl-NL" dirty="0"/>
              <a:t> the </a:t>
            </a:r>
            <a:r>
              <a:rPr lang="nl-NL" dirty="0" err="1"/>
              <a:t>university</a:t>
            </a:r>
            <a:r>
              <a:rPr lang="nl-NL" dirty="0"/>
              <a:t>,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exam</a:t>
            </a:r>
            <a:r>
              <a:rPr lang="nl-NL" dirty="0"/>
              <a:t> board on the </a:t>
            </a:r>
            <a:r>
              <a:rPr lang="nl-NL" dirty="0" err="1"/>
              <a:t>conditions</a:t>
            </a:r>
            <a:r>
              <a:rPr lang="nl-NL" dirty="0"/>
              <a:t> of the </a:t>
            </a:r>
            <a:r>
              <a:rPr lang="nl-NL" dirty="0" err="1"/>
              <a:t>grant</a:t>
            </a:r>
            <a:endParaRPr lang="nl-NL" dirty="0"/>
          </a:p>
          <a:p>
            <a:r>
              <a:rPr lang="nl-NL" dirty="0"/>
              <a:t>Read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sign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6171707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Learning Agreement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00732" y="1654856"/>
            <a:ext cx="14889083" cy="7020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b="1" dirty="0"/>
              <a:t>Learning Agreement</a:t>
            </a:r>
          </a:p>
          <a:p>
            <a:r>
              <a:rPr lang="nl-NL" dirty="0"/>
              <a:t>Form on </a:t>
            </a:r>
            <a:r>
              <a:rPr lang="nl-NL" dirty="0" err="1"/>
              <a:t>which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list the courses </a:t>
            </a:r>
            <a:r>
              <a:rPr lang="nl-NL" dirty="0" err="1"/>
              <a:t>you</a:t>
            </a:r>
            <a:r>
              <a:rPr lang="nl-NL" dirty="0"/>
              <a:t> want </a:t>
            </a:r>
            <a:r>
              <a:rPr lang="nl-NL" dirty="0" err="1"/>
              <a:t>to</a:t>
            </a:r>
            <a:r>
              <a:rPr lang="nl-NL" dirty="0"/>
              <a:t> take </a:t>
            </a:r>
            <a:r>
              <a:rPr lang="nl-NL" dirty="0" err="1"/>
              <a:t>abroad</a:t>
            </a:r>
            <a:r>
              <a:rPr lang="nl-NL" dirty="0"/>
              <a:t>: </a:t>
            </a:r>
          </a:p>
          <a:p>
            <a:pPr marL="0" indent="0">
              <a:buNone/>
            </a:pPr>
            <a:r>
              <a:rPr lang="nl-NL" dirty="0"/>
              <a:t>	- max. 1 first-</a:t>
            </a:r>
            <a:r>
              <a:rPr lang="nl-NL" dirty="0" err="1"/>
              <a:t>year</a:t>
            </a:r>
            <a:r>
              <a:rPr lang="nl-NL" dirty="0"/>
              <a:t> course (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subject is new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)</a:t>
            </a:r>
          </a:p>
          <a:p>
            <a:pPr marL="0" indent="0">
              <a:buNone/>
            </a:pPr>
            <a:r>
              <a:rPr lang="nl-NL" dirty="0"/>
              <a:t>	- no overlap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RU program</a:t>
            </a:r>
          </a:p>
          <a:p>
            <a:pPr marL="0" indent="0">
              <a:buNone/>
            </a:pPr>
            <a:r>
              <a:rPr lang="nl-NL" dirty="0"/>
              <a:t>	- </a:t>
            </a:r>
            <a:r>
              <a:rPr lang="nl-NL" dirty="0" err="1"/>
              <a:t>preferably</a:t>
            </a:r>
            <a:r>
              <a:rPr lang="nl-NL" dirty="0"/>
              <a:t> no </a:t>
            </a:r>
            <a:r>
              <a:rPr lang="nl-NL" dirty="0" err="1"/>
              <a:t>language</a:t>
            </a:r>
            <a:r>
              <a:rPr lang="nl-NL" dirty="0"/>
              <a:t> courses</a:t>
            </a:r>
          </a:p>
          <a:p>
            <a:r>
              <a:rPr lang="nl-NL" dirty="0" err="1"/>
              <a:t>Discuss</a:t>
            </a:r>
            <a:r>
              <a:rPr lang="nl-NL" dirty="0"/>
              <a:t> courses </a:t>
            </a:r>
            <a:r>
              <a:rPr lang="nl-NL" dirty="0" err="1"/>
              <a:t>you</a:t>
            </a:r>
            <a:r>
              <a:rPr lang="nl-NL" dirty="0"/>
              <a:t> want </a:t>
            </a:r>
            <a:r>
              <a:rPr lang="nl-NL" dirty="0" err="1"/>
              <a:t>to</a:t>
            </a:r>
            <a:r>
              <a:rPr lang="nl-NL" dirty="0"/>
              <a:t> take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study</a:t>
            </a:r>
            <a:r>
              <a:rPr lang="nl-NL" dirty="0"/>
              <a:t> </a:t>
            </a:r>
            <a:r>
              <a:rPr lang="nl-NL" dirty="0" err="1"/>
              <a:t>advisor</a:t>
            </a:r>
            <a:endParaRPr lang="nl-NL" dirty="0"/>
          </a:p>
          <a:p>
            <a:endParaRPr lang="nl-NL" dirty="0"/>
          </a:p>
          <a:p>
            <a:r>
              <a:rPr lang="nl-NL" dirty="0"/>
              <a:t>Form </a:t>
            </a:r>
            <a:r>
              <a:rPr lang="nl-NL" dirty="0" err="1"/>
              <a:t>needs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signed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u="sng" dirty="0" err="1"/>
              <a:t>you</a:t>
            </a:r>
            <a:r>
              <a:rPr lang="nl-NL" dirty="0"/>
              <a:t> + </a:t>
            </a:r>
            <a:r>
              <a:rPr lang="nl-NL" u="sng" dirty="0" err="1"/>
              <a:t>Exam</a:t>
            </a:r>
            <a:r>
              <a:rPr lang="nl-NL" u="sng" dirty="0"/>
              <a:t> Board of </a:t>
            </a:r>
            <a:r>
              <a:rPr lang="nl-NL" u="sng" dirty="0" err="1"/>
              <a:t>your</a:t>
            </a:r>
            <a:r>
              <a:rPr lang="nl-NL" u="sng" dirty="0"/>
              <a:t> </a:t>
            </a:r>
            <a:r>
              <a:rPr lang="nl-NL" u="sng" dirty="0" err="1"/>
              <a:t>study</a:t>
            </a:r>
            <a:r>
              <a:rPr lang="nl-NL" u="sng" dirty="0"/>
              <a:t> </a:t>
            </a:r>
            <a:r>
              <a:rPr lang="nl-NL" u="sng" dirty="0" err="1"/>
              <a:t>programme</a:t>
            </a:r>
            <a:r>
              <a:rPr lang="nl-NL" u="sng" dirty="0"/>
              <a:t> </a:t>
            </a:r>
            <a:r>
              <a:rPr lang="nl-NL" dirty="0"/>
              <a:t>+ </a:t>
            </a:r>
            <a:r>
              <a:rPr lang="nl-NL" u="sng" dirty="0"/>
              <a:t>host </a:t>
            </a:r>
            <a:r>
              <a:rPr lang="nl-NL" u="sng" dirty="0" err="1"/>
              <a:t>university</a:t>
            </a:r>
            <a:endParaRPr lang="nl-NL" u="sng" dirty="0"/>
          </a:p>
          <a:p>
            <a:pPr marL="0" indent="0">
              <a:buNone/>
            </a:pPr>
            <a:r>
              <a:rPr lang="nl-NL" dirty="0"/>
              <a:t>	1. </a:t>
            </a:r>
            <a:r>
              <a:rPr lang="nl-NL" dirty="0" err="1"/>
              <a:t>send</a:t>
            </a:r>
            <a:r>
              <a:rPr lang="nl-NL" dirty="0"/>
              <a:t> LA </a:t>
            </a:r>
            <a:r>
              <a:rPr lang="nl-NL" dirty="0" err="1"/>
              <a:t>to</a:t>
            </a:r>
            <a:r>
              <a:rPr lang="nl-NL" dirty="0"/>
              <a:t> host </a:t>
            </a:r>
            <a:r>
              <a:rPr lang="nl-NL" dirty="0" err="1"/>
              <a:t>institution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	2: </a:t>
            </a:r>
            <a:r>
              <a:rPr lang="nl-NL" dirty="0" err="1"/>
              <a:t>send</a:t>
            </a:r>
            <a:r>
              <a:rPr lang="nl-NL" dirty="0"/>
              <a:t> LA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>
                <a:hlinkClick r:id="rId2"/>
              </a:rPr>
              <a:t>PTRS </a:t>
            </a:r>
            <a:r>
              <a:rPr lang="nl-NL" dirty="0" err="1">
                <a:hlinkClick r:id="rId2"/>
              </a:rPr>
              <a:t>international</a:t>
            </a:r>
            <a:r>
              <a:rPr lang="nl-NL" dirty="0">
                <a:hlinkClick r:id="rId2"/>
              </a:rPr>
              <a:t> office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	3: </a:t>
            </a:r>
            <a:r>
              <a:rPr lang="nl-NL" dirty="0" err="1"/>
              <a:t>Send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fully</a:t>
            </a:r>
            <a:r>
              <a:rPr lang="nl-NL" dirty="0"/>
              <a:t> </a:t>
            </a:r>
            <a:r>
              <a:rPr lang="nl-NL" dirty="0" err="1"/>
              <a:t>signed</a:t>
            </a:r>
            <a:r>
              <a:rPr lang="nl-NL" dirty="0"/>
              <a:t> LA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examination board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463146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Basis N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lgemeen RU ENG" id="{31A70973-6BBE-824E-B115-509002655E70}" vid="{00DA7A24-36FF-9146-A055-ADCA4A325BDB}"/>
    </a:ext>
  </a:extLst>
</a:theme>
</file>

<file path=ppt/theme/theme2.xml><?xml version="1.0" encoding="utf-8"?>
<a:theme xmlns:a="http://schemas.openxmlformats.org/drawingml/2006/main" name="Titel N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lgemeen RU ENG" id="{31A70973-6BBE-824E-B115-509002655E70}" vid="{F7EBA6E5-49D9-6C4B-A630-052FDB15E4FB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975</Words>
  <Application>Microsoft Office PowerPoint</Application>
  <PresentationFormat>Custom</PresentationFormat>
  <Paragraphs>133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Helvetica</vt:lpstr>
      <vt:lpstr>Wingdings</vt:lpstr>
      <vt:lpstr>1_Basis NL</vt:lpstr>
      <vt:lpstr>Titel NL</vt:lpstr>
      <vt:lpstr>Study Abroad 2022/2023 </vt:lpstr>
      <vt:lpstr>Congratulations!</vt:lpstr>
      <vt:lpstr>COVID-19</vt:lpstr>
      <vt:lpstr>Two processes: application at host university</vt:lpstr>
      <vt:lpstr>Contact with host university</vt:lpstr>
      <vt:lpstr>Two processes: Application for grant &amp; Learning Agreement</vt:lpstr>
      <vt:lpstr>Erasmus+ amounts 2021-2022 </vt:lpstr>
      <vt:lpstr>Grant Agreement</vt:lpstr>
      <vt:lpstr>Learning Agreement</vt:lpstr>
      <vt:lpstr>Change Form</vt:lpstr>
      <vt:lpstr>Are you an International Student of PTRS?</vt:lpstr>
      <vt:lpstr>Exams and resits abroad</vt:lpstr>
      <vt:lpstr>Also think of…</vt:lpstr>
      <vt:lpstr>Radboud Go Abroad : 11 to 14 April 2022 </vt:lpstr>
      <vt:lpstr>To do when back home</vt:lpstr>
      <vt:lpstr>Questions?</vt:lpstr>
      <vt:lpstr>Enjoy!   </vt:lpstr>
    </vt:vector>
  </TitlesOfParts>
  <Company>Radboud Universiteit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Kramer, I.J. (Ilja)</dc:creator>
  <cp:lastModifiedBy>Kornelis, A.C. (Anna)</cp:lastModifiedBy>
  <cp:revision>82</cp:revision>
  <cp:lastPrinted>2017-01-24T09:58:55Z</cp:lastPrinted>
  <dcterms:created xsi:type="dcterms:W3CDTF">2017-03-20T08:02:45Z</dcterms:created>
  <dcterms:modified xsi:type="dcterms:W3CDTF">2022-03-29T12:12:41Z</dcterms:modified>
</cp:coreProperties>
</file>