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14"/>
  </p:notesMasterIdLst>
  <p:handoutMasterIdLst>
    <p:handoutMasterId r:id="rId15"/>
  </p:handoutMasterIdLst>
  <p:sldIdLst>
    <p:sldId id="395" r:id="rId3"/>
    <p:sldId id="383" r:id="rId4"/>
    <p:sldId id="502" r:id="rId5"/>
    <p:sldId id="503" r:id="rId6"/>
    <p:sldId id="504" r:id="rId7"/>
    <p:sldId id="505" r:id="rId8"/>
    <p:sldId id="506" r:id="rId9"/>
    <p:sldId id="509" r:id="rId10"/>
    <p:sldId id="510" r:id="rId11"/>
    <p:sldId id="512" r:id="rId12"/>
    <p:sldId id="450" r:id="rId13"/>
  </p:sldIdLst>
  <p:sldSz cx="13003213" cy="9756775"/>
  <p:notesSz cx="6794500" cy="9931400"/>
  <p:defaultTextStyle>
    <a:defPPr>
      <a:defRPr lang="nl-NL"/>
    </a:defPPr>
    <a:lvl1pPr algn="l" defTabSz="649288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649288" indent="-192088" algn="l" defTabSz="649288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300163" indent="-385763" algn="l" defTabSz="649288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949450" indent="-577850" algn="l" defTabSz="649288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600325" indent="-771525" algn="l" defTabSz="649288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3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2E1B"/>
    <a:srgbClr val="B3011B"/>
    <a:srgbClr val="A8011B"/>
    <a:srgbClr val="B72E1B"/>
    <a:srgbClr val="00332B"/>
    <a:srgbClr val="E8CDCC"/>
    <a:srgbClr val="BE2E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146" autoAdjust="0"/>
    <p:restoredTop sz="94628" autoAdjust="0"/>
  </p:normalViewPr>
  <p:slideViewPr>
    <p:cSldViewPr snapToGrid="0" snapToObjects="1">
      <p:cViewPr varScale="1">
        <p:scale>
          <a:sx n="74" d="100"/>
          <a:sy n="74" d="100"/>
        </p:scale>
        <p:origin x="426" y="84"/>
      </p:cViewPr>
      <p:guideLst>
        <p:guide orient="horz" pos="3073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3" d="100"/>
          <a:sy n="133" d="100"/>
        </p:scale>
        <p:origin x="-4344" y="-112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650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nl-NL"/>
              <a:t>Koptekst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650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933CF8A-0517-45FF-94C6-5CA9EFCF7C3F}" type="datetime1">
              <a:rPr lang="nl-NL"/>
              <a:pPr>
                <a:defRPr/>
              </a:pPr>
              <a:t>20-7-2020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650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650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4AE8629-FAE9-489F-87FF-3BC0E4D01C5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79427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650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nl-NL"/>
              <a:t>Koptekst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650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455104-B4D0-48CF-A469-45D350B291FD}" type="datetime1">
              <a:rPr lang="nl-NL"/>
              <a:pPr>
                <a:defRPr/>
              </a:pPr>
              <a:t>20-7-2020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252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 smtClean="0"/>
              <a:t>Klik om de tekststijl van het model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  <a:endParaRPr lang="nl-NL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650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650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8AB3D7C-DAA4-42CF-9809-826701CE0BC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94231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9288"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300163"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9450"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600325"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51378" algn="l" defTabSz="65027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01653" algn="l" defTabSz="65027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51929" algn="l" defTabSz="65027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02204" algn="l" defTabSz="65027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6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900000" y="1800000"/>
            <a:ext cx="5400000" cy="6120000"/>
          </a:xfrm>
        </p:spPr>
        <p:txBody>
          <a:bodyPr/>
          <a:lstStyle>
            <a:lvl1pPr>
              <a:defRPr sz="2500"/>
            </a:lvl1pPr>
            <a:lvl2pPr>
              <a:defRPr sz="25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7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660000" y="1800000"/>
            <a:ext cx="5400000" cy="6120000"/>
          </a:xfrm>
        </p:spPr>
        <p:txBody>
          <a:bodyPr/>
          <a:lstStyle>
            <a:lvl1pPr>
              <a:defRPr sz="2500"/>
            </a:lvl1pPr>
            <a:lvl2pPr>
              <a:defRPr sz="25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87F45-97CA-44DC-B7DC-97180E54B265}" type="slidenum">
              <a:rPr lang="nl-NL"/>
              <a:pPr>
                <a:defRPr/>
              </a:pPr>
              <a:t>‹#›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9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54677-D2BB-4AE9-A686-44F4F8E8B3C6}" type="datetime1">
              <a:rPr lang="nl-NL"/>
              <a:pPr>
                <a:defRPr/>
              </a:pPr>
              <a:t>20-7-2020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900000" y="1800000"/>
            <a:ext cx="11160000" cy="61200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3C994-A0C2-4F04-95D3-9D2C55E93394}" type="slidenum">
              <a:rPr lang="nl-NL"/>
              <a:pPr>
                <a:defRPr/>
              </a:pPr>
              <a:t>‹#›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7F593-7CD0-4682-A8DB-3E21285D3EBC}" type="datetime1">
              <a:rPr lang="nl-NL"/>
              <a:pPr>
                <a:defRPr/>
              </a:pPr>
              <a:t>20-7-2020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6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00000" y="1800000"/>
            <a:ext cx="5400000" cy="900000"/>
          </a:xfrm>
        </p:spPr>
        <p:txBody>
          <a:bodyPr/>
          <a:lstStyle>
            <a:lvl1pPr marL="0" indent="0">
              <a:buNone/>
              <a:defRPr sz="2500" b="1"/>
            </a:lvl1pPr>
            <a:lvl2pPr marL="650276" indent="0">
              <a:buNone/>
              <a:defRPr sz="2800" b="1"/>
            </a:lvl2pPr>
            <a:lvl3pPr marL="1300551" indent="0">
              <a:buNone/>
              <a:defRPr sz="2600" b="1"/>
            </a:lvl3pPr>
            <a:lvl4pPr marL="1950827" indent="0">
              <a:buNone/>
              <a:defRPr sz="2300" b="1"/>
            </a:lvl4pPr>
            <a:lvl5pPr marL="2601102" indent="0">
              <a:buNone/>
              <a:defRPr sz="2300" b="1"/>
            </a:lvl5pPr>
            <a:lvl6pPr marL="3251378" indent="0">
              <a:buNone/>
              <a:defRPr sz="2300" b="1"/>
            </a:lvl6pPr>
            <a:lvl7pPr marL="3901653" indent="0">
              <a:buNone/>
              <a:defRPr sz="2300" b="1"/>
            </a:lvl7pPr>
            <a:lvl8pPr marL="4551929" indent="0">
              <a:buNone/>
              <a:defRPr sz="2300" b="1"/>
            </a:lvl8pPr>
            <a:lvl9pPr marL="5202204" indent="0">
              <a:buNone/>
              <a:defRPr sz="23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00000" y="2700000"/>
            <a:ext cx="5400000" cy="5220000"/>
          </a:xfrm>
        </p:spPr>
        <p:txBody>
          <a:bodyPr/>
          <a:lstStyle>
            <a:lvl1pPr>
              <a:defRPr sz="2500"/>
            </a:lvl1pPr>
            <a:lvl2pPr>
              <a:defRPr sz="25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8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660000" y="1800000"/>
            <a:ext cx="5400000" cy="900000"/>
          </a:xfrm>
        </p:spPr>
        <p:txBody>
          <a:bodyPr/>
          <a:lstStyle>
            <a:lvl1pPr marL="0" indent="0">
              <a:buNone/>
              <a:defRPr sz="2500" b="1"/>
            </a:lvl1pPr>
            <a:lvl2pPr marL="650276" indent="0">
              <a:buNone/>
              <a:defRPr sz="2800" b="1"/>
            </a:lvl2pPr>
            <a:lvl3pPr marL="1300551" indent="0">
              <a:buNone/>
              <a:defRPr sz="2600" b="1"/>
            </a:lvl3pPr>
            <a:lvl4pPr marL="1950827" indent="0">
              <a:buNone/>
              <a:defRPr sz="2300" b="1"/>
            </a:lvl4pPr>
            <a:lvl5pPr marL="2601102" indent="0">
              <a:buNone/>
              <a:defRPr sz="2300" b="1"/>
            </a:lvl5pPr>
            <a:lvl6pPr marL="3251378" indent="0">
              <a:buNone/>
              <a:defRPr sz="2300" b="1"/>
            </a:lvl6pPr>
            <a:lvl7pPr marL="3901653" indent="0">
              <a:buNone/>
              <a:defRPr sz="2300" b="1"/>
            </a:lvl7pPr>
            <a:lvl8pPr marL="4551929" indent="0">
              <a:buNone/>
              <a:defRPr sz="2300" b="1"/>
            </a:lvl8pPr>
            <a:lvl9pPr marL="5202204" indent="0">
              <a:buNone/>
              <a:defRPr sz="23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9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660000" y="2700000"/>
            <a:ext cx="5400000" cy="5220000"/>
          </a:xfrm>
        </p:spPr>
        <p:txBody>
          <a:bodyPr/>
          <a:lstStyle>
            <a:lvl1pPr>
              <a:defRPr sz="2500"/>
            </a:lvl1pPr>
            <a:lvl2pPr>
              <a:defRPr sz="25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ED11D-F8F4-4DC9-89A3-69EE09F58F7E}" type="slidenum">
              <a:rPr lang="nl-NL"/>
              <a:pPr>
                <a:defRPr/>
              </a:pPr>
              <a:t>‹#›</a:t>
            </a:fld>
            <a:endParaRPr lang="nl-NL" dirty="0"/>
          </a:p>
        </p:txBody>
      </p:sp>
      <p:sp>
        <p:nvSpPr>
          <p:cNvPr id="11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12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72A14-3DCD-4C6F-B9DD-FCA7489694C3}" type="datetime1">
              <a:rPr lang="nl-NL"/>
              <a:pPr>
                <a:defRPr/>
              </a:pPr>
              <a:t>20-7-2020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8D7A3-93A1-4A98-B07F-D961C3BB11D1}" type="slidenum">
              <a:rPr lang="nl-NL"/>
              <a:pPr>
                <a:defRPr/>
              </a:pPr>
              <a:t>‹#›</a:t>
            </a:fld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CE313-C615-432B-BB1A-D5D229E79235}" type="datetime1">
              <a:rPr lang="nl-NL"/>
              <a:pPr>
                <a:defRPr/>
              </a:pPr>
              <a:t>20-7-2020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977370" y="554351"/>
            <a:ext cx="8944630" cy="6711476"/>
          </a:xfrm>
        </p:spPr>
        <p:txBody>
          <a:bodyPr rtlCol="0">
            <a:noAutofit/>
          </a:bodyPr>
          <a:lstStyle>
            <a:lvl1pPr marL="0" indent="0">
              <a:buNone/>
              <a:defRPr sz="4600"/>
            </a:lvl1pPr>
            <a:lvl2pPr marL="650276" indent="0">
              <a:buNone/>
              <a:defRPr sz="4000"/>
            </a:lvl2pPr>
            <a:lvl3pPr marL="1300551" indent="0">
              <a:buNone/>
              <a:defRPr sz="3400"/>
            </a:lvl3pPr>
            <a:lvl4pPr marL="1950827" indent="0">
              <a:buNone/>
              <a:defRPr sz="2800"/>
            </a:lvl4pPr>
            <a:lvl5pPr marL="2601102" indent="0">
              <a:buNone/>
              <a:defRPr sz="2800"/>
            </a:lvl5pPr>
            <a:lvl6pPr marL="3251378" indent="0">
              <a:buNone/>
              <a:defRPr sz="2800"/>
            </a:lvl6pPr>
            <a:lvl7pPr marL="3901653" indent="0">
              <a:buNone/>
              <a:defRPr sz="2800"/>
            </a:lvl7pPr>
            <a:lvl8pPr marL="4551929" indent="0">
              <a:buNone/>
              <a:defRPr sz="2800"/>
            </a:lvl8pPr>
            <a:lvl9pPr marL="5202204" indent="0">
              <a:buNone/>
              <a:defRPr sz="28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nl-NL" noProof="0"/>
          </a:p>
        </p:txBody>
      </p:sp>
      <p:sp>
        <p:nvSpPr>
          <p:cNvPr id="7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977370" y="7265828"/>
            <a:ext cx="8944630" cy="796768"/>
          </a:xfrm>
        </p:spPr>
        <p:txBody>
          <a:bodyPr/>
          <a:lstStyle>
            <a:lvl1pPr marL="0" indent="0" algn="ctr">
              <a:buNone/>
              <a:defRPr sz="1800"/>
            </a:lvl1pPr>
            <a:lvl2pPr marL="650276" indent="0">
              <a:buNone/>
              <a:defRPr sz="1700"/>
            </a:lvl2pPr>
            <a:lvl3pPr marL="1300551" indent="0">
              <a:buNone/>
              <a:defRPr sz="1400"/>
            </a:lvl3pPr>
            <a:lvl4pPr marL="1950827" indent="0">
              <a:buNone/>
              <a:defRPr sz="1300"/>
            </a:lvl4pPr>
            <a:lvl5pPr marL="2601102" indent="0">
              <a:buNone/>
              <a:defRPr sz="1300"/>
            </a:lvl5pPr>
            <a:lvl6pPr marL="3251378" indent="0">
              <a:buNone/>
              <a:defRPr sz="1300"/>
            </a:lvl6pPr>
            <a:lvl7pPr marL="3901653" indent="0">
              <a:buNone/>
              <a:defRPr sz="1300"/>
            </a:lvl7pPr>
            <a:lvl8pPr marL="4551929" indent="0">
              <a:buNone/>
              <a:defRPr sz="1300"/>
            </a:lvl8pPr>
            <a:lvl9pPr marL="5202204" indent="0">
              <a:buNone/>
              <a:defRPr sz="13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E0BE3-2582-4967-B251-BF78DD8C3334}" type="slidenum">
              <a:rPr lang="nl-NL"/>
              <a:pPr>
                <a:defRPr/>
              </a:pPr>
              <a:t>‹#›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6448D-1BFD-463C-BD0C-6ED872AAD388}" type="datetime1">
              <a:rPr lang="nl-NL"/>
              <a:pPr>
                <a:defRPr/>
              </a:pPr>
              <a:t>20-7-2020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paginavull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998FE-BFAD-4D2F-9E5E-5165B65C8D56}" type="slidenum">
              <a:rPr lang="nl-NL"/>
              <a:pPr>
                <a:defRPr/>
              </a:pPr>
              <a:t>‹#›</a:t>
            </a:fld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9041D-7815-4F72-85A5-7B6E1A41F057}" type="datetime1">
              <a:rPr lang="nl-NL"/>
              <a:pPr>
                <a:defRPr/>
              </a:pPr>
              <a:t>20-7-2020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900000" y="1800000"/>
            <a:ext cx="11160000" cy="6120000"/>
          </a:xfrm>
        </p:spPr>
        <p:txBody>
          <a:bodyPr/>
          <a:lstStyle/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2C2B0-26DF-41B5-A2C0-A06598E0EA87}" type="slidenum">
              <a:rPr lang="nl-NL"/>
              <a:pPr>
                <a:defRPr/>
              </a:pPr>
              <a:t>‹#›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D64BF-0CC6-493E-B355-FB4EF0F53B8C}" type="datetime1">
              <a:rPr lang="nl-NL"/>
              <a:pPr>
                <a:defRPr/>
              </a:pPr>
              <a:t>20-7-2020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900113" y="720725"/>
            <a:ext cx="111601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Titelstijl van model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900113" y="1800225"/>
            <a:ext cx="11160125" cy="611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900113" y="8916988"/>
            <a:ext cx="627062" cy="5191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650276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1CE78BB-74F1-415E-95DC-4D409C585D1E}" type="slidenum">
              <a:rPr lang="nl-NL"/>
              <a:pPr>
                <a:defRPr/>
              </a:pPr>
              <a:t>‹#›</a:t>
            </a:fld>
            <a:endParaRPr lang="nl-NL" dirty="0"/>
          </a:p>
        </p:txBody>
      </p:sp>
      <p:pic>
        <p:nvPicPr>
          <p:cNvPr id="1029" name="Afbeelding 11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596313" y="8705850"/>
            <a:ext cx="3805237" cy="806450"/>
          </a:xfrm>
          <a:prstGeom prst="rect">
            <a:avLst/>
          </a:prstGeom>
          <a:blipFill dpi="0" rotWithShape="1">
            <a:blip r:embed="rId10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</p:pic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16075" y="8916988"/>
            <a:ext cx="5708650" cy="5191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650276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7507288" y="8916988"/>
            <a:ext cx="922337" cy="5191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650276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50A67CF-32EB-4F78-9D55-3AFC7AC25F90}" type="datetime1">
              <a:rPr lang="nl-NL"/>
              <a:pPr>
                <a:defRPr/>
              </a:pPr>
              <a:t>20-7-2020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649288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BE2E1A"/>
          </a:solidFill>
          <a:latin typeface="+mj-lt"/>
          <a:ea typeface="+mj-ea"/>
          <a:cs typeface="+mj-cs"/>
        </a:defRPr>
      </a:lvl1pPr>
      <a:lvl2pPr algn="l" defTabSz="649288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BE2E1A"/>
          </a:solidFill>
          <a:latin typeface="Arial" pitchFamily="34" charset="0"/>
        </a:defRPr>
      </a:lvl2pPr>
      <a:lvl3pPr algn="l" defTabSz="649288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BE2E1A"/>
          </a:solidFill>
          <a:latin typeface="Arial" pitchFamily="34" charset="0"/>
        </a:defRPr>
      </a:lvl3pPr>
      <a:lvl4pPr algn="l" defTabSz="649288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BE2E1A"/>
          </a:solidFill>
          <a:latin typeface="Arial" pitchFamily="34" charset="0"/>
        </a:defRPr>
      </a:lvl4pPr>
      <a:lvl5pPr algn="l" defTabSz="649288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BE2E1A"/>
          </a:solidFill>
          <a:latin typeface="Arial" pitchFamily="34" charset="0"/>
        </a:defRPr>
      </a:lvl5pPr>
      <a:lvl6pPr marL="457200" algn="l" defTabSz="649288" rtl="0" fontAlgn="base">
        <a:spcBef>
          <a:spcPct val="0"/>
        </a:spcBef>
        <a:spcAft>
          <a:spcPct val="0"/>
        </a:spcAft>
        <a:defRPr sz="3000" b="1">
          <a:solidFill>
            <a:srgbClr val="BE2E1A"/>
          </a:solidFill>
          <a:latin typeface="Arial" pitchFamily="34" charset="0"/>
        </a:defRPr>
      </a:lvl6pPr>
      <a:lvl7pPr marL="914400" algn="l" defTabSz="649288" rtl="0" fontAlgn="base">
        <a:spcBef>
          <a:spcPct val="0"/>
        </a:spcBef>
        <a:spcAft>
          <a:spcPct val="0"/>
        </a:spcAft>
        <a:defRPr sz="3000" b="1">
          <a:solidFill>
            <a:srgbClr val="BE2E1A"/>
          </a:solidFill>
          <a:latin typeface="Arial" pitchFamily="34" charset="0"/>
        </a:defRPr>
      </a:lvl7pPr>
      <a:lvl8pPr marL="1371600" algn="l" defTabSz="649288" rtl="0" fontAlgn="base">
        <a:spcBef>
          <a:spcPct val="0"/>
        </a:spcBef>
        <a:spcAft>
          <a:spcPct val="0"/>
        </a:spcAft>
        <a:defRPr sz="3000" b="1">
          <a:solidFill>
            <a:srgbClr val="BE2E1A"/>
          </a:solidFill>
          <a:latin typeface="Arial" pitchFamily="34" charset="0"/>
        </a:defRPr>
      </a:lvl8pPr>
      <a:lvl9pPr marL="1828800" algn="l" defTabSz="649288" rtl="0" fontAlgn="base">
        <a:spcBef>
          <a:spcPct val="0"/>
        </a:spcBef>
        <a:spcAft>
          <a:spcPct val="0"/>
        </a:spcAft>
        <a:defRPr sz="3000" b="1">
          <a:solidFill>
            <a:srgbClr val="BE2E1A"/>
          </a:solidFill>
          <a:latin typeface="Arial" pitchFamily="34" charset="0"/>
        </a:defRPr>
      </a:lvl9pPr>
    </p:titleStyle>
    <p:bodyStyle>
      <a:lvl1pPr marL="358775" indent="-358775" algn="l" defTabSz="649288" rtl="0" eaLnBrk="0" fontAlgn="base" hangingPunct="0">
        <a:spcBef>
          <a:spcPct val="0"/>
        </a:spcBef>
        <a:spcAft>
          <a:spcPct val="0"/>
        </a:spcAft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58775" algn="l" defTabSz="649288" rtl="0" eaLnBrk="0" fontAlgn="base" hangingPunct="0">
        <a:spcBef>
          <a:spcPct val="0"/>
        </a:spcBef>
        <a:spcAft>
          <a:spcPct val="0"/>
        </a:spcAft>
        <a:buFont typeface="Lucida Grande"/>
        <a:buChar char="-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14425" indent="-358775" algn="l" defTabSz="649288" rtl="0" eaLnBrk="0" fontAlgn="base" hangingPunct="0">
        <a:spcBef>
          <a:spcPct val="0"/>
        </a:spcBef>
        <a:spcAft>
          <a:spcPct val="0"/>
        </a:spcAft>
        <a:buFont typeface="Lucida Grande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300" indent="-358775" algn="l" defTabSz="649288" rtl="0" eaLnBrk="0" fontAlgn="base" hangingPunct="0">
        <a:spcBef>
          <a:spcPct val="0"/>
        </a:spcBef>
        <a:spcAft>
          <a:spcPct val="0"/>
        </a:spcAft>
        <a:buFont typeface="Lucida Grande"/>
        <a:buChar char="-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906588" indent="-358775" algn="l" defTabSz="649288" rtl="0" eaLnBrk="0" fontAlgn="base" hangingPunct="0">
        <a:spcBef>
          <a:spcPct val="0"/>
        </a:spcBef>
        <a:spcAft>
          <a:spcPct val="0"/>
        </a:spcAft>
        <a:buFont typeface="Lucida Grande"/>
        <a:buChar char="-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3576516" indent="-325138" algn="l" defTabSz="65027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6791" indent="-325138" algn="l" defTabSz="65027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7067" indent="-325138" algn="l" defTabSz="65027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7342" indent="-325138" algn="l" defTabSz="65027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276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551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827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1102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1378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1653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1929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2204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900113" y="720725"/>
            <a:ext cx="111601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Titelstijl van model bewerken</a:t>
            </a:r>
          </a:p>
        </p:txBody>
      </p:sp>
      <p:sp>
        <p:nvSpPr>
          <p:cNvPr id="2051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900113" y="1800225"/>
            <a:ext cx="11160125" cy="611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pic>
        <p:nvPicPr>
          <p:cNvPr id="2052" name="Afbeelding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96313" y="8705850"/>
            <a:ext cx="3805237" cy="80645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</p:pic>
      <p:sp>
        <p:nvSpPr>
          <p:cNvPr id="14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900113" y="8916988"/>
            <a:ext cx="627062" cy="5191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650276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6F14C0-0AB5-4DEB-A089-6CF0F5E11095}" type="slidenum">
              <a:rPr lang="nl-NL"/>
              <a:pPr>
                <a:defRPr/>
              </a:pPr>
              <a:t>‹#›</a:t>
            </a:fld>
            <a:endParaRPr lang="nl-NL" dirty="0"/>
          </a:p>
        </p:txBody>
      </p:sp>
      <p:sp>
        <p:nvSpPr>
          <p:cNvPr id="1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16075" y="8916988"/>
            <a:ext cx="5708650" cy="5191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650276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16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7507288" y="8916988"/>
            <a:ext cx="922337" cy="5191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650276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9068CD-088D-44A6-8D22-3C2ED8833E61}" type="datetime1">
              <a:rPr lang="nl-NL"/>
              <a:pPr>
                <a:defRPr/>
              </a:pPr>
              <a:t>20-7-2020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649288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49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Arial" pitchFamily="34" charset="0"/>
        </a:defRPr>
      </a:lvl2pPr>
      <a:lvl3pPr algn="l" defTabSz="649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Arial" pitchFamily="34" charset="0"/>
        </a:defRPr>
      </a:lvl3pPr>
      <a:lvl4pPr algn="l" defTabSz="649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Arial" pitchFamily="34" charset="0"/>
        </a:defRPr>
      </a:lvl4pPr>
      <a:lvl5pPr algn="l" defTabSz="649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Arial" pitchFamily="34" charset="0"/>
        </a:defRPr>
      </a:lvl5pPr>
      <a:lvl6pPr marL="457200" algn="l" defTabSz="6492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Arial" pitchFamily="34" charset="0"/>
        </a:defRPr>
      </a:lvl6pPr>
      <a:lvl7pPr marL="914400" algn="l" defTabSz="6492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Arial" pitchFamily="34" charset="0"/>
        </a:defRPr>
      </a:lvl7pPr>
      <a:lvl8pPr marL="1371600" algn="l" defTabSz="6492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Arial" pitchFamily="34" charset="0"/>
        </a:defRPr>
      </a:lvl8pPr>
      <a:lvl9pPr marL="1828800" algn="l" defTabSz="6492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Arial" pitchFamily="34" charset="0"/>
        </a:defRPr>
      </a:lvl9pPr>
    </p:titleStyle>
    <p:bodyStyle>
      <a:lvl1pPr marL="358775" indent="-358775" algn="l" defTabSz="649288" rtl="0" eaLnBrk="0" fontAlgn="base" hangingPunct="0">
        <a:spcBef>
          <a:spcPct val="0"/>
        </a:spcBef>
        <a:spcAft>
          <a:spcPct val="0"/>
        </a:spcAft>
        <a:buFont typeface="Arial" pitchFamily="34" charset="0"/>
        <a:buChar char="•"/>
        <a:defRPr sz="2500" kern="1200">
          <a:solidFill>
            <a:srgbClr val="000000"/>
          </a:solidFill>
          <a:latin typeface="+mn-lt"/>
          <a:ea typeface="+mn-ea"/>
          <a:cs typeface="+mn-cs"/>
        </a:defRPr>
      </a:lvl1pPr>
      <a:lvl2pPr marL="719138" indent="-358775" algn="l" defTabSz="649288" rtl="0" eaLnBrk="0" fontAlgn="base" hangingPunct="0">
        <a:spcBef>
          <a:spcPct val="0"/>
        </a:spcBef>
        <a:spcAft>
          <a:spcPct val="0"/>
        </a:spcAft>
        <a:buFont typeface="Lucida Grande"/>
        <a:buChar char="-"/>
        <a:defRPr sz="2500" kern="1200">
          <a:solidFill>
            <a:srgbClr val="000000"/>
          </a:solidFill>
          <a:latin typeface="+mn-lt"/>
          <a:ea typeface="+mn-ea"/>
          <a:cs typeface="+mn-cs"/>
        </a:defRPr>
      </a:lvl2pPr>
      <a:lvl3pPr marL="1114425" indent="-358775" algn="l" defTabSz="649288" rtl="0" eaLnBrk="0" fontAlgn="base" hangingPunct="0">
        <a:spcBef>
          <a:spcPct val="0"/>
        </a:spcBef>
        <a:spcAft>
          <a:spcPct val="0"/>
        </a:spcAft>
        <a:buFont typeface="Lucida Grande"/>
        <a:buChar char="–"/>
        <a:defRPr sz="2100" kern="1200">
          <a:solidFill>
            <a:srgbClr val="000000"/>
          </a:solidFill>
          <a:latin typeface="+mn-lt"/>
          <a:ea typeface="+mn-ea"/>
          <a:cs typeface="+mn-cs"/>
        </a:defRPr>
      </a:lvl3pPr>
      <a:lvl4pPr marL="1511300" indent="-358775" algn="l" defTabSz="649288" rtl="0" eaLnBrk="0" fontAlgn="base" hangingPunct="0">
        <a:spcBef>
          <a:spcPct val="0"/>
        </a:spcBef>
        <a:spcAft>
          <a:spcPct val="0"/>
        </a:spcAft>
        <a:buFont typeface="Lucida Grande"/>
        <a:buChar char="-"/>
        <a:defRPr sz="2100" kern="1200">
          <a:solidFill>
            <a:srgbClr val="000000"/>
          </a:solidFill>
          <a:latin typeface="+mn-lt"/>
          <a:ea typeface="+mn-ea"/>
          <a:cs typeface="+mn-cs"/>
        </a:defRPr>
      </a:lvl4pPr>
      <a:lvl5pPr marL="1906588" indent="-358775" algn="l" defTabSz="649288" rtl="0" eaLnBrk="0" fontAlgn="base" hangingPunct="0">
        <a:spcBef>
          <a:spcPct val="0"/>
        </a:spcBef>
        <a:spcAft>
          <a:spcPct val="0"/>
        </a:spcAft>
        <a:buFont typeface="Lucida Grande"/>
        <a:buChar char="-"/>
        <a:defRPr sz="2100" kern="1200">
          <a:solidFill>
            <a:srgbClr val="000000"/>
          </a:solidFill>
          <a:latin typeface="+mn-lt"/>
          <a:ea typeface="+mn-ea"/>
          <a:cs typeface="+mn-cs"/>
        </a:defRPr>
      </a:lvl5pPr>
      <a:lvl6pPr marL="3576516" indent="-325138" algn="l" defTabSz="65027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6791" indent="-325138" algn="l" defTabSz="65027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7067" indent="-325138" algn="l" defTabSz="65027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7342" indent="-325138" algn="l" defTabSz="65027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276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551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827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1102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1378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1653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1929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2204" algn="l" defTabSz="65027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>
          <a:xfrm>
            <a:off x="900113" y="720724"/>
            <a:ext cx="11160125" cy="1824767"/>
          </a:xfrm>
        </p:spPr>
        <p:txBody>
          <a:bodyPr/>
          <a:lstStyle/>
          <a:p>
            <a:pPr eaLnBrk="1" hangingPunct="1"/>
            <a:r>
              <a:rPr lang="nl-NL" sz="3600" b="1" dirty="0" smtClean="0"/>
              <a:t>Prospectus </a:t>
            </a:r>
            <a:r>
              <a:rPr lang="nl-NL" sz="3600" b="1" dirty="0" err="1" smtClean="0"/>
              <a:t>Liability</a:t>
            </a:r>
            <a:r>
              <a:rPr lang="nl-NL" sz="3600" b="1" dirty="0" smtClean="0"/>
              <a:t> &amp; EU </a:t>
            </a:r>
            <a:r>
              <a:rPr lang="nl-NL" sz="3600" b="1" dirty="0" err="1"/>
              <a:t>L</a:t>
            </a:r>
            <a:r>
              <a:rPr lang="nl-NL" sz="3600" b="1" dirty="0" err="1" smtClean="0"/>
              <a:t>aw</a:t>
            </a:r>
            <a:r>
              <a:rPr lang="nl-NL" sz="3600" b="1" dirty="0" smtClean="0"/>
              <a:t/>
            </a:r>
            <a:br>
              <a:rPr lang="nl-NL" sz="3600" b="1" dirty="0" smtClean="0"/>
            </a:br>
            <a:endParaRPr lang="nl-NL" sz="2000" b="1" dirty="0" smtClean="0"/>
          </a:p>
        </p:txBody>
      </p:sp>
      <p:sp>
        <p:nvSpPr>
          <p:cNvPr id="3075" name="Tijdelijke aanduiding voor inhoud 2"/>
          <p:cNvSpPr>
            <a:spLocks noGrp="1"/>
          </p:cNvSpPr>
          <p:nvPr>
            <p:ph idx="1"/>
          </p:nvPr>
        </p:nvSpPr>
        <p:spPr>
          <a:xfrm>
            <a:off x="910540" y="1272747"/>
            <a:ext cx="11160125" cy="6647292"/>
          </a:xfrm>
        </p:spPr>
        <p:txBody>
          <a:bodyPr/>
          <a:lstStyle/>
          <a:p>
            <a:pPr eaLnBrk="1" hangingPunct="1">
              <a:buNone/>
            </a:pPr>
            <a:r>
              <a:rPr lang="nl-NL" sz="1600" dirty="0" smtClean="0"/>
              <a:t> </a:t>
            </a:r>
          </a:p>
          <a:p>
            <a:pPr eaLnBrk="1" hangingPunct="1">
              <a:buNone/>
            </a:pPr>
            <a:endParaRPr lang="nl-NL" sz="1600" dirty="0" smtClean="0"/>
          </a:p>
          <a:p>
            <a:pPr eaLnBrk="1" hangingPunct="1">
              <a:buNone/>
            </a:pPr>
            <a:endParaRPr lang="nl-NL" sz="1600" dirty="0" smtClean="0"/>
          </a:p>
          <a:p>
            <a:pPr eaLnBrk="1" hangingPunct="1">
              <a:buNone/>
            </a:pPr>
            <a:endParaRPr lang="nl-NL" sz="1600" dirty="0" smtClean="0"/>
          </a:p>
          <a:p>
            <a:pPr eaLnBrk="1" hangingPunct="1"/>
            <a:r>
              <a:rPr lang="nl-NL" sz="1600" b="1" dirty="0" smtClean="0"/>
              <a:t>Prof. Danny Busch</a:t>
            </a:r>
          </a:p>
          <a:p>
            <a:pPr eaLnBrk="1" hangingPunct="1">
              <a:buNone/>
            </a:pPr>
            <a:endParaRPr lang="nl-NL" sz="1600" b="1" dirty="0" smtClean="0"/>
          </a:p>
          <a:p>
            <a:pPr eaLnBrk="1" hangingPunct="1">
              <a:buNone/>
            </a:pPr>
            <a:r>
              <a:rPr lang="nl-NL" sz="1600" b="1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63946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0000" y="1993899"/>
            <a:ext cx="11160000" cy="5926099"/>
          </a:xfrm>
        </p:spPr>
        <p:txBody>
          <a:bodyPr/>
          <a:lstStyle/>
          <a:p>
            <a:r>
              <a:rPr lang="en-GB" sz="2000" b="1" dirty="0"/>
              <a:t>The influence of the EU prospectus rules on </a:t>
            </a:r>
            <a:r>
              <a:rPr lang="en-GB" sz="2000" b="1" dirty="0" smtClean="0"/>
              <a:t>liability </a:t>
            </a:r>
            <a:r>
              <a:rPr lang="en-GB" sz="2000" b="1" dirty="0"/>
              <a:t>law is potentially considerable, but the subject is unfortunately surrounded by much </a:t>
            </a:r>
            <a:r>
              <a:rPr lang="en-GB" sz="2000" b="1" dirty="0" smtClean="0"/>
              <a:t>uncertainty</a:t>
            </a:r>
          </a:p>
          <a:p>
            <a:endParaRPr lang="en-GB" sz="2000" b="1" dirty="0"/>
          </a:p>
          <a:p>
            <a:r>
              <a:rPr lang="en-GB" sz="2000" b="1" dirty="0" smtClean="0"/>
              <a:t>EU </a:t>
            </a:r>
            <a:r>
              <a:rPr lang="en-GB" sz="2000" b="1" dirty="0"/>
              <a:t>legislation on prospectus liability would be the best solution, </a:t>
            </a:r>
            <a:endParaRPr lang="en-GB" sz="2000" b="1" dirty="0" smtClean="0"/>
          </a:p>
          <a:p>
            <a:endParaRPr lang="en-GB" sz="2000" b="1" dirty="0"/>
          </a:p>
          <a:p>
            <a:pPr marL="0" indent="0">
              <a:buNone/>
            </a:pPr>
            <a:r>
              <a:rPr lang="en-GB" sz="2000" b="1" dirty="0" smtClean="0"/>
              <a:t>	- not </a:t>
            </a:r>
            <a:r>
              <a:rPr lang="en-GB" sz="2000" b="1" dirty="0"/>
              <a:t>only for reasons of legal certainty </a:t>
            </a:r>
            <a:endParaRPr lang="en-GB" sz="2000" b="1" dirty="0" smtClean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 smtClean="0"/>
              <a:t>	- but </a:t>
            </a:r>
            <a:r>
              <a:rPr lang="en-GB" sz="2000" b="1" dirty="0"/>
              <a:t>also for the sake of uniform investor protection and </a:t>
            </a:r>
            <a:endParaRPr lang="en-GB" sz="2000" b="1" dirty="0" smtClean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 smtClean="0"/>
              <a:t>	- a </a:t>
            </a:r>
            <a:r>
              <a:rPr lang="en-GB" sz="2000" b="1" dirty="0"/>
              <a:t>truly level playing field in </a:t>
            </a:r>
            <a:r>
              <a:rPr lang="en-GB" sz="2000" b="1" dirty="0" smtClean="0"/>
              <a:t>Europe</a:t>
            </a:r>
          </a:p>
          <a:p>
            <a:endParaRPr lang="en-GB" sz="2000" b="1" dirty="0"/>
          </a:p>
          <a:p>
            <a:r>
              <a:rPr lang="en-GB" sz="2000" b="1" dirty="0" smtClean="0"/>
              <a:t>Our </a:t>
            </a:r>
            <a:r>
              <a:rPr lang="en-GB" sz="2000" b="1" dirty="0"/>
              <a:t>hopes must therefore be pinned on the CJEU, which will hopefully provide more clarity in the </a:t>
            </a:r>
            <a:r>
              <a:rPr lang="en-GB" sz="2000" b="1" dirty="0" smtClean="0"/>
              <a:t>years ahead…</a:t>
            </a:r>
          </a:p>
        </p:txBody>
      </p:sp>
    </p:spTree>
    <p:extLst>
      <p:ext uri="{BB962C8B-B14F-4D97-AF65-F5344CB8AC3E}">
        <p14:creationId xmlns:p14="http://schemas.microsoft.com/office/powerpoint/2010/main" val="251372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Thanks for you attention!</a:t>
            </a:r>
            <a:r>
              <a:rPr lang="en-GB" dirty="0"/>
              <a:t> 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0000" y="1470454"/>
            <a:ext cx="11160000" cy="6449546"/>
          </a:xfrm>
        </p:spPr>
        <p:txBody>
          <a:bodyPr/>
          <a:lstStyle/>
          <a:p>
            <a:endParaRPr lang="nl-NL" sz="2000" b="1" dirty="0" smtClean="0"/>
          </a:p>
          <a:p>
            <a:endParaRPr lang="nl-NL" sz="2000" b="1" dirty="0"/>
          </a:p>
          <a:p>
            <a:endParaRPr lang="nl-NL" sz="2000" b="1" dirty="0" smtClean="0"/>
          </a:p>
          <a:p>
            <a:endParaRPr lang="nl-NL" sz="2000" b="1" dirty="0"/>
          </a:p>
          <a:p>
            <a:r>
              <a:rPr lang="nl-NL" sz="2000" b="1" dirty="0" smtClean="0"/>
              <a:t>Contact </a:t>
            </a:r>
            <a:r>
              <a:rPr lang="nl-NL" sz="2000" b="1" dirty="0"/>
              <a:t>details</a:t>
            </a:r>
          </a:p>
          <a:p>
            <a:endParaRPr lang="nl-NL" sz="2000" b="1" dirty="0"/>
          </a:p>
          <a:p>
            <a:pPr>
              <a:buNone/>
            </a:pPr>
            <a:r>
              <a:rPr lang="nl-NL" sz="2000" b="1" dirty="0"/>
              <a:t>	Prof. </a:t>
            </a:r>
            <a:r>
              <a:rPr lang="nl-NL" sz="2000" b="1" dirty="0" smtClean="0"/>
              <a:t>Danny </a:t>
            </a:r>
            <a:r>
              <a:rPr lang="nl-NL" sz="2000" b="1" dirty="0"/>
              <a:t>Busch</a:t>
            </a:r>
            <a:br>
              <a:rPr lang="nl-NL" sz="2000" b="1" dirty="0"/>
            </a:br>
            <a:r>
              <a:rPr lang="nl-NL" sz="2000" b="1" dirty="0"/>
              <a:t>Chair </a:t>
            </a:r>
            <a:r>
              <a:rPr lang="nl-NL" sz="2000" b="1" dirty="0" smtClean="0"/>
              <a:t>in Financial </a:t>
            </a:r>
            <a:r>
              <a:rPr lang="nl-NL" sz="2000" b="1" dirty="0" err="1"/>
              <a:t>Law</a:t>
            </a:r>
            <a:r>
              <a:rPr lang="nl-NL" sz="2000" b="1" dirty="0"/>
              <a:t/>
            </a:r>
            <a:br>
              <a:rPr lang="nl-NL" sz="2000" b="1" dirty="0"/>
            </a:br>
            <a:r>
              <a:rPr lang="nl-NL" sz="2000" b="1" dirty="0"/>
              <a:t> </a:t>
            </a:r>
            <a:br>
              <a:rPr lang="nl-NL" sz="2000" b="1" dirty="0"/>
            </a:br>
            <a:r>
              <a:rPr lang="nl-NL" sz="2000" b="1" dirty="0" err="1"/>
              <a:t>Institute</a:t>
            </a:r>
            <a:r>
              <a:rPr lang="nl-NL" sz="2000" b="1" dirty="0"/>
              <a:t> </a:t>
            </a:r>
            <a:r>
              <a:rPr lang="nl-NL" sz="2000" b="1" dirty="0" err="1"/>
              <a:t>for</a:t>
            </a:r>
            <a:r>
              <a:rPr lang="nl-NL" sz="2000" b="1" dirty="0"/>
              <a:t> Financial </a:t>
            </a:r>
            <a:r>
              <a:rPr lang="nl-NL" sz="2000" b="1" dirty="0" err="1"/>
              <a:t>Law</a:t>
            </a:r>
            <a:r>
              <a:rPr lang="nl-NL" sz="2000" b="1" dirty="0"/>
              <a:t>  </a:t>
            </a:r>
            <a:br>
              <a:rPr lang="nl-NL" sz="2000" b="1" dirty="0"/>
            </a:br>
            <a:r>
              <a:rPr lang="nl-NL" sz="2000" b="1" dirty="0" err="1"/>
              <a:t>Faculty</a:t>
            </a:r>
            <a:r>
              <a:rPr lang="nl-NL" sz="2000" b="1" dirty="0"/>
              <a:t> of </a:t>
            </a:r>
            <a:r>
              <a:rPr lang="nl-NL" sz="2000" b="1" dirty="0" err="1"/>
              <a:t>Law</a:t>
            </a:r>
            <a:r>
              <a:rPr lang="nl-NL" sz="2000" b="1" dirty="0"/>
              <a:t> | University of Nijmegen </a:t>
            </a:r>
            <a:br>
              <a:rPr lang="nl-NL" sz="2000" b="1" dirty="0"/>
            </a:br>
            <a:r>
              <a:rPr lang="nl-NL" sz="2000" b="1" dirty="0"/>
              <a:t>T +31 24 361 2190 | M +31 6 1463 4994 | F +31 24 361 1583 </a:t>
            </a:r>
            <a:br>
              <a:rPr lang="nl-NL" sz="2000" b="1" dirty="0"/>
            </a:br>
            <a:r>
              <a:rPr lang="nl-NL" sz="2000" b="1" dirty="0"/>
              <a:t>E d.busch@jur.ru.nl | http://www.ru.nl/law/busch | http://www.ru.nl/ifr </a:t>
            </a:r>
            <a:br>
              <a:rPr lang="nl-NL" sz="2000" b="1" dirty="0"/>
            </a:br>
            <a:r>
              <a:rPr lang="nl-NL" sz="2000" b="1" dirty="0"/>
              <a:t>P.O. Box 9049 | 6500 KK Nijmegen | Montessorilaan 10 | The Netherlands</a:t>
            </a:r>
            <a:br>
              <a:rPr lang="nl-NL" sz="2000" b="1" dirty="0"/>
            </a:br>
            <a:endParaRPr lang="nl-NL" sz="2000" b="1" dirty="0"/>
          </a:p>
          <a:p>
            <a:endParaRPr lang="en-GB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4082018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0000" y="1655804"/>
            <a:ext cx="11160000" cy="6264195"/>
          </a:xfrm>
        </p:spPr>
        <p:txBody>
          <a:bodyPr/>
          <a:lstStyle/>
          <a:p>
            <a:pPr marL="0" indent="0">
              <a:buNone/>
            </a:pPr>
            <a:endParaRPr lang="en-GB" sz="2000" b="1" dirty="0" smtClean="0"/>
          </a:p>
          <a:p>
            <a:pPr marL="0" indent="0">
              <a:buNone/>
            </a:pPr>
            <a:endParaRPr lang="en-GB" sz="2000" b="1" dirty="0" smtClean="0"/>
          </a:p>
          <a:p>
            <a:endParaRPr lang="en-GB" sz="2000" b="1" dirty="0" smtClean="0"/>
          </a:p>
          <a:p>
            <a:r>
              <a:rPr lang="en-GB" sz="2000" b="1" dirty="0" smtClean="0"/>
              <a:t>The Prospectus </a:t>
            </a:r>
            <a:r>
              <a:rPr lang="en-GB" sz="2000" b="1" dirty="0"/>
              <a:t>Regulation </a:t>
            </a:r>
            <a:r>
              <a:rPr lang="en-GB" sz="2000" b="1" dirty="0" smtClean="0"/>
              <a:t>is primarily </a:t>
            </a:r>
            <a:r>
              <a:rPr lang="en-GB" sz="2000" b="1" dirty="0"/>
              <a:t>regarded as an instrument of EU financial supervision </a:t>
            </a:r>
            <a:r>
              <a:rPr lang="en-GB" sz="2000" b="1" dirty="0" smtClean="0"/>
              <a:t>law</a:t>
            </a:r>
          </a:p>
          <a:p>
            <a:endParaRPr lang="en-GB" sz="2000" b="1" dirty="0" smtClean="0"/>
          </a:p>
          <a:p>
            <a:pPr marL="0" indent="0">
              <a:buNone/>
            </a:pPr>
            <a:endParaRPr lang="en-GB" sz="2000" b="1" dirty="0"/>
          </a:p>
          <a:p>
            <a:r>
              <a:rPr lang="en-GB" sz="2000" b="1" dirty="0" smtClean="0"/>
              <a:t>BUT </a:t>
            </a:r>
            <a:r>
              <a:rPr lang="en-GB" sz="2000" b="1" dirty="0"/>
              <a:t>there </a:t>
            </a:r>
            <a:r>
              <a:rPr lang="en-GB" sz="2000" b="1" dirty="0" smtClean="0"/>
              <a:t>is a </a:t>
            </a:r>
            <a:r>
              <a:rPr lang="en-GB" sz="2000" b="1" dirty="0"/>
              <a:t>close link with civil liability </a:t>
            </a:r>
            <a:r>
              <a:rPr lang="en-GB" sz="2000" b="1" dirty="0" smtClean="0"/>
              <a:t>law!</a:t>
            </a:r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16961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0000" y="1655804"/>
            <a:ext cx="11160000" cy="6264195"/>
          </a:xfrm>
        </p:spPr>
        <p:txBody>
          <a:bodyPr/>
          <a:lstStyle/>
          <a:p>
            <a:pPr marL="0" indent="0">
              <a:buNone/>
            </a:pPr>
            <a:endParaRPr lang="en-GB" sz="2000" b="1" dirty="0" smtClean="0"/>
          </a:p>
          <a:p>
            <a:pPr marL="0" indent="0">
              <a:buNone/>
            </a:pPr>
            <a:endParaRPr lang="en-GB" sz="2000" b="1" dirty="0" smtClean="0"/>
          </a:p>
          <a:p>
            <a:r>
              <a:rPr lang="en-GB" sz="2000" b="1" dirty="0" smtClean="0"/>
              <a:t>May </a:t>
            </a:r>
            <a:r>
              <a:rPr lang="en-GB" sz="2000" b="1" dirty="0"/>
              <a:t>civil courts be more flexible than the EU prospectus rules</a:t>
            </a:r>
            <a:r>
              <a:rPr lang="en-GB" sz="2000" b="1" dirty="0" smtClean="0"/>
              <a:t>?</a:t>
            </a:r>
          </a:p>
          <a:p>
            <a:endParaRPr lang="en-GB" sz="2000" b="1" dirty="0"/>
          </a:p>
          <a:p>
            <a:r>
              <a:rPr lang="en-GB" sz="2000" b="1" dirty="0" smtClean="0">
                <a:solidFill>
                  <a:srgbClr val="FF0000"/>
                </a:solidFill>
              </a:rPr>
              <a:t>May </a:t>
            </a:r>
            <a:r>
              <a:rPr lang="en-GB" sz="2000" b="1" dirty="0">
                <a:solidFill>
                  <a:srgbClr val="FF0000"/>
                </a:solidFill>
              </a:rPr>
              <a:t>civil courts be stricter than the EU prospectus rules? </a:t>
            </a:r>
            <a:endParaRPr lang="en-GB" sz="2000" b="1" dirty="0" smtClean="0">
              <a:solidFill>
                <a:srgbClr val="FF0000"/>
              </a:solidFill>
            </a:endParaRPr>
          </a:p>
          <a:p>
            <a:endParaRPr lang="en-GB" sz="2000" b="1" dirty="0">
              <a:solidFill>
                <a:srgbClr val="FF0000"/>
              </a:solidFill>
            </a:endParaRPr>
          </a:p>
          <a:p>
            <a:r>
              <a:rPr lang="en-GB" sz="2000" b="1" dirty="0" smtClean="0"/>
              <a:t>How </a:t>
            </a:r>
            <a:r>
              <a:rPr lang="en-GB" sz="2000" b="1" dirty="0"/>
              <a:t>do the EU prospectus rules influence the requirement of relativity in the Member States where this is a condition for liability in tort? </a:t>
            </a:r>
          </a:p>
          <a:p>
            <a:r>
              <a:rPr lang="en-GB" sz="2000" b="1" dirty="0" smtClean="0"/>
              <a:t>How </a:t>
            </a:r>
            <a:r>
              <a:rPr lang="en-GB" sz="2000" b="1" dirty="0"/>
              <a:t>do the EU prospectus rules influence the proof of causal link? </a:t>
            </a:r>
          </a:p>
          <a:p>
            <a:r>
              <a:rPr lang="en-GB" sz="2000" b="1" dirty="0" smtClean="0"/>
              <a:t>How </a:t>
            </a:r>
            <a:r>
              <a:rPr lang="en-GB" sz="2000" b="1" dirty="0"/>
              <a:t>do the EU prospectus rules influence determination of the extent of the loss or damage?</a:t>
            </a:r>
          </a:p>
          <a:p>
            <a:r>
              <a:rPr lang="en-GB" sz="2000" b="1" dirty="0" smtClean="0"/>
              <a:t>How </a:t>
            </a:r>
            <a:r>
              <a:rPr lang="en-GB" sz="2000" b="1" dirty="0"/>
              <a:t>do the EU prospectus rules influence a limitation or exclusion of liability? </a:t>
            </a:r>
          </a:p>
          <a:p>
            <a:r>
              <a:rPr lang="en-GB" sz="2000" b="1" dirty="0" smtClean="0"/>
              <a:t>Should </a:t>
            </a:r>
            <a:r>
              <a:rPr lang="en-GB" sz="2000" b="1" dirty="0"/>
              <a:t>civil courts apply the EU prospectus rules of their own motion?</a:t>
            </a:r>
          </a:p>
          <a:p>
            <a:r>
              <a:rPr lang="en-GB" sz="2000" b="1" dirty="0" smtClean="0"/>
              <a:t>How </a:t>
            </a:r>
            <a:r>
              <a:rPr lang="en-GB" sz="2000" b="1" dirty="0"/>
              <a:t>do the EU prospectus rules influence the liability of the financial regulator which must approve the prospectus?</a:t>
            </a:r>
          </a:p>
          <a:p>
            <a:endParaRPr lang="en-GB" sz="2000" b="1" dirty="0"/>
          </a:p>
          <a:p>
            <a:pPr marL="0" indent="0">
              <a:buNone/>
            </a:pPr>
            <a:endParaRPr lang="en-GB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60869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May civil courts be stricter than the EU prospectus rules? </a:t>
            </a:r>
            <a:br>
              <a:rPr lang="en-GB" sz="3200" dirty="0"/>
            </a:b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0000" y="1993899"/>
            <a:ext cx="11160000" cy="5926099"/>
          </a:xfrm>
        </p:spPr>
        <p:txBody>
          <a:bodyPr/>
          <a:lstStyle/>
          <a:p>
            <a:endParaRPr lang="en-GB" sz="2000" b="1" dirty="0" smtClean="0"/>
          </a:p>
          <a:p>
            <a:endParaRPr lang="en-GB" sz="2000" b="1" dirty="0" smtClean="0"/>
          </a:p>
          <a:p>
            <a:r>
              <a:rPr lang="en-GB" sz="2000" b="1" dirty="0"/>
              <a:t>B</a:t>
            </a:r>
            <a:r>
              <a:rPr lang="en-GB" sz="2000" b="1" dirty="0" smtClean="0"/>
              <a:t>asic rule:</a:t>
            </a:r>
          </a:p>
          <a:p>
            <a:endParaRPr lang="en-GB" sz="2000" b="1" dirty="0"/>
          </a:p>
          <a:p>
            <a:pPr marL="0" indent="0">
              <a:buNone/>
            </a:pPr>
            <a:r>
              <a:rPr lang="en-GB" sz="2000" b="1" dirty="0" smtClean="0"/>
              <a:t>	a </a:t>
            </a:r>
            <a:r>
              <a:rPr lang="en-GB" sz="2000" b="1" dirty="0"/>
              <a:t>prospectus must contain the necessary information which is material to an investor </a:t>
            </a:r>
            <a:r>
              <a:rPr lang="en-GB" sz="2000" b="1" dirty="0" smtClean="0"/>
              <a:t>	for </a:t>
            </a:r>
            <a:r>
              <a:rPr lang="en-GB" sz="2000" b="1" dirty="0"/>
              <a:t>making an informed assessment of the issuer and the securities </a:t>
            </a:r>
            <a:endParaRPr lang="en-GB" sz="2000" b="1" dirty="0" smtClean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 smtClean="0"/>
              <a:t>	(</a:t>
            </a:r>
            <a:r>
              <a:rPr lang="en-GB" sz="2000" b="1" dirty="0"/>
              <a:t>Article 6(1) of the </a:t>
            </a:r>
            <a:r>
              <a:rPr lang="en-GB" sz="2000" b="1" dirty="0" smtClean="0"/>
              <a:t>Prospectus </a:t>
            </a:r>
            <a:r>
              <a:rPr lang="en-GB" sz="2000" b="1" dirty="0"/>
              <a:t>Regulation</a:t>
            </a:r>
            <a:r>
              <a:rPr lang="en-GB" sz="2000" b="1" dirty="0" smtClean="0"/>
              <a:t>)</a:t>
            </a:r>
          </a:p>
          <a:p>
            <a:endParaRPr lang="en-GB" sz="2000" b="1" dirty="0"/>
          </a:p>
          <a:p>
            <a:r>
              <a:rPr lang="en-GB" sz="2000" b="1" dirty="0"/>
              <a:t>F</a:t>
            </a:r>
            <a:r>
              <a:rPr lang="en-GB" sz="2000" b="1" dirty="0" smtClean="0"/>
              <a:t>leshed out </a:t>
            </a:r>
            <a:r>
              <a:rPr lang="en-GB" sz="2000" b="1" dirty="0"/>
              <a:t>in detail in the various Annexes to Delegated Regulation (EU) </a:t>
            </a:r>
            <a:r>
              <a:rPr lang="en-GB" sz="2000" b="1" dirty="0" smtClean="0"/>
              <a:t>2019/980</a:t>
            </a:r>
          </a:p>
          <a:p>
            <a:endParaRPr lang="en-GB" sz="2000" b="1" dirty="0"/>
          </a:p>
          <a:p>
            <a:r>
              <a:rPr lang="en-GB" sz="2000" b="1" u="sng" dirty="0"/>
              <a:t>M</a:t>
            </a:r>
            <a:r>
              <a:rPr lang="en-GB" sz="2000" b="1" u="sng" dirty="0" smtClean="0"/>
              <a:t>aximum harmonisation</a:t>
            </a:r>
            <a:r>
              <a:rPr lang="en-GB" sz="2000" b="1" dirty="0" smtClean="0"/>
              <a:t> !</a:t>
            </a:r>
          </a:p>
          <a:p>
            <a:pPr marL="0" indent="0">
              <a:buNone/>
            </a:pPr>
            <a:endParaRPr lang="en-GB" sz="2000" b="1" dirty="0"/>
          </a:p>
          <a:p>
            <a:endParaRPr lang="en-GB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3098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May civil courts be stricter than the EU prospectus rules? </a:t>
            </a:r>
            <a:br>
              <a:rPr lang="en-GB" sz="3200" dirty="0"/>
            </a:b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0000" y="1993899"/>
            <a:ext cx="11160000" cy="5926099"/>
          </a:xfrm>
        </p:spPr>
        <p:txBody>
          <a:bodyPr/>
          <a:lstStyle/>
          <a:p>
            <a:pPr marL="0" indent="0">
              <a:buNone/>
            </a:pPr>
            <a:endParaRPr lang="en-GB" sz="2000" b="1" dirty="0" smtClean="0"/>
          </a:p>
          <a:p>
            <a:endParaRPr lang="en-GB" sz="2000" b="1" dirty="0" smtClean="0"/>
          </a:p>
          <a:p>
            <a:r>
              <a:rPr lang="en-GB" sz="2000" b="1" dirty="0" smtClean="0"/>
              <a:t>Some CJEU case law suggests that EU law is </a:t>
            </a:r>
            <a:r>
              <a:rPr lang="en-GB" sz="2000" b="1" u="sng" dirty="0" smtClean="0"/>
              <a:t>blind</a:t>
            </a:r>
            <a:r>
              <a:rPr lang="en-GB" sz="2000" b="1" dirty="0" smtClean="0"/>
              <a:t> for national distinctions between public and private law</a:t>
            </a:r>
          </a:p>
          <a:p>
            <a:endParaRPr lang="en-GB" sz="2000" b="1" dirty="0"/>
          </a:p>
          <a:p>
            <a:pPr marL="0" indent="0">
              <a:buNone/>
            </a:pPr>
            <a:r>
              <a:rPr lang="nl-NL" sz="2000" b="1" dirty="0" smtClean="0"/>
              <a:t>	See: CJEU </a:t>
            </a:r>
            <a:r>
              <a:rPr lang="nl-NL" sz="2000" b="1" dirty="0"/>
              <a:t>29 April 2015, C-51/13, ECLI:EU:C:2015:286 (</a:t>
            </a:r>
            <a:r>
              <a:rPr lang="nl-NL" sz="2000" b="1" i="1" dirty="0"/>
              <a:t>Nationale Nederlanden </a:t>
            </a:r>
            <a:r>
              <a:rPr lang="nl-NL" sz="2000" b="1" i="1" dirty="0" err="1"/>
              <a:t>v.Van</a:t>
            </a:r>
            <a:r>
              <a:rPr lang="nl-NL" sz="2000" b="1" i="1" dirty="0"/>
              <a:t> </a:t>
            </a:r>
            <a:r>
              <a:rPr lang="nl-NL" sz="2000" b="1" i="1" dirty="0" smtClean="0"/>
              <a:t>	Leeuwen</a:t>
            </a:r>
            <a:r>
              <a:rPr lang="nl-NL" sz="2000" b="1" dirty="0" smtClean="0"/>
              <a:t>) 	</a:t>
            </a:r>
          </a:p>
          <a:p>
            <a:pPr marL="0" indent="0">
              <a:buNone/>
            </a:pPr>
            <a:r>
              <a:rPr lang="nl-NL" sz="2000" b="1" dirty="0"/>
              <a:t>	</a:t>
            </a:r>
            <a:r>
              <a:rPr lang="nl-NL" sz="2000" b="1" dirty="0" smtClean="0"/>
              <a:t>[</a:t>
            </a:r>
            <a:r>
              <a:rPr lang="en-GB" sz="2000" b="1" dirty="0" smtClean="0"/>
              <a:t>concerning </a:t>
            </a:r>
            <a:r>
              <a:rPr lang="en-GB" sz="2000" b="1" dirty="0"/>
              <a:t>exorbitant management costs charged in </a:t>
            </a:r>
            <a:r>
              <a:rPr lang="en-GB" sz="2000" b="1" dirty="0" smtClean="0"/>
              <a:t>connection with </a:t>
            </a:r>
            <a:r>
              <a:rPr lang="en-GB" sz="2000" b="1" dirty="0"/>
              <a:t>life </a:t>
            </a:r>
            <a:r>
              <a:rPr lang="en-GB" sz="2000" b="1" dirty="0" smtClean="0"/>
              <a:t>		insurance policies]</a:t>
            </a:r>
          </a:p>
          <a:p>
            <a:endParaRPr lang="en-GB" sz="2000" b="1" dirty="0"/>
          </a:p>
          <a:p>
            <a:endParaRPr lang="en-GB" sz="2000" b="1" dirty="0" smtClean="0"/>
          </a:p>
          <a:p>
            <a:r>
              <a:rPr lang="en-GB" sz="2000" b="1" dirty="0" smtClean="0"/>
              <a:t>If this is correct, civil courts may </a:t>
            </a:r>
            <a:r>
              <a:rPr lang="en-GB" sz="2000" b="1" u="sng" dirty="0" smtClean="0"/>
              <a:t>not</a:t>
            </a:r>
            <a:r>
              <a:rPr lang="en-GB" sz="2000" b="1" dirty="0" smtClean="0"/>
              <a:t> impose stricter information obligations than those that result from the EU prospectus rules, regardless of whether these are included in a directive or a regulation </a:t>
            </a:r>
          </a:p>
          <a:p>
            <a:endParaRPr lang="en-GB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42284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May civil courts be </a:t>
            </a:r>
            <a:r>
              <a:rPr lang="en-GB" sz="3200" u="sng" dirty="0"/>
              <a:t>stricter</a:t>
            </a:r>
            <a:r>
              <a:rPr lang="en-GB" sz="3200" dirty="0"/>
              <a:t> than the EU prospectus rules? </a:t>
            </a:r>
            <a:br>
              <a:rPr lang="en-GB" sz="3200" dirty="0"/>
            </a:b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0000" y="1993899"/>
            <a:ext cx="11160000" cy="5926099"/>
          </a:xfrm>
        </p:spPr>
        <p:txBody>
          <a:bodyPr/>
          <a:lstStyle/>
          <a:p>
            <a:pPr marL="0" indent="0">
              <a:buNone/>
            </a:pPr>
            <a:endParaRPr lang="en-GB" sz="2000" b="1" dirty="0" smtClean="0"/>
          </a:p>
          <a:p>
            <a:pPr marL="0" indent="0">
              <a:buNone/>
            </a:pPr>
            <a:endParaRPr lang="en-GB" sz="2000" b="1" dirty="0" smtClean="0"/>
          </a:p>
          <a:p>
            <a:r>
              <a:rPr lang="en-GB" sz="2000" b="1" dirty="0"/>
              <a:t>T</a:t>
            </a:r>
            <a:r>
              <a:rPr lang="en-GB" sz="2000" b="1" dirty="0" smtClean="0"/>
              <a:t>he </a:t>
            </a:r>
            <a:r>
              <a:rPr lang="en-GB" sz="2000" b="1" i="1" dirty="0" err="1" smtClean="0"/>
              <a:t>Nationale-Nederlanden</a:t>
            </a:r>
            <a:r>
              <a:rPr lang="en-GB" sz="2000" b="1" i="1" dirty="0" smtClean="0"/>
              <a:t> </a:t>
            </a:r>
            <a:r>
              <a:rPr lang="en-GB" sz="2000" b="1" dirty="0"/>
              <a:t>judgment in any event </a:t>
            </a:r>
            <a:r>
              <a:rPr lang="en-GB" sz="2000" b="1" dirty="0" smtClean="0"/>
              <a:t>shows </a:t>
            </a:r>
            <a:r>
              <a:rPr lang="en-GB" sz="2000" b="1" dirty="0"/>
              <a:t>that </a:t>
            </a:r>
            <a:r>
              <a:rPr lang="en-GB" sz="2000" b="1" u="sng" dirty="0"/>
              <a:t>legal certainty</a:t>
            </a:r>
            <a:r>
              <a:rPr lang="en-GB" sz="2000" b="1" dirty="0"/>
              <a:t> was an important factor that the civil courts had to take into consideration in deciding whether they may impose stricter criteria than apply under the rules of EU financial </a:t>
            </a:r>
            <a:r>
              <a:rPr lang="en-GB" sz="2000" b="1" dirty="0" smtClean="0"/>
              <a:t>supervision law</a:t>
            </a:r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42611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The operation of the prospectus as a European passport</a:t>
            </a:r>
            <a:br>
              <a:rPr lang="en-GB" sz="3200" dirty="0"/>
            </a:b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0000" y="1993899"/>
            <a:ext cx="11160000" cy="5926099"/>
          </a:xfrm>
        </p:spPr>
        <p:txBody>
          <a:bodyPr/>
          <a:lstStyle/>
          <a:p>
            <a:pPr marL="0" indent="0">
              <a:buNone/>
            </a:pPr>
            <a:r>
              <a:rPr lang="en-GB" sz="2000" b="1" u="sng" dirty="0" smtClean="0"/>
              <a:t>Practical consequences if civil courts are allowed to be stricter than the EU prospectus rules</a:t>
            </a:r>
          </a:p>
          <a:p>
            <a:pPr marL="0" indent="0">
              <a:buNone/>
            </a:pPr>
            <a:endParaRPr lang="en-GB" sz="2000" b="1" dirty="0" smtClean="0"/>
          </a:p>
          <a:p>
            <a:r>
              <a:rPr lang="en-GB" sz="2000" b="1" dirty="0"/>
              <a:t>N</a:t>
            </a:r>
            <a:r>
              <a:rPr lang="en-GB" sz="2000" b="1" dirty="0" smtClean="0"/>
              <a:t>o longer sufficient </a:t>
            </a:r>
            <a:r>
              <a:rPr lang="en-GB" sz="2000" b="1" dirty="0"/>
              <a:t>to draw up a prospectus in accordance with the detailed information obligations included in the Annexes to Delegated </a:t>
            </a:r>
            <a:r>
              <a:rPr lang="en-GB" sz="2000" b="1" dirty="0" smtClean="0"/>
              <a:t>Regulation </a:t>
            </a:r>
            <a:r>
              <a:rPr lang="en-GB" sz="2000" b="1" dirty="0"/>
              <a:t>(EU) </a:t>
            </a:r>
            <a:r>
              <a:rPr lang="en-GB" sz="2000" b="1" dirty="0" smtClean="0"/>
              <a:t>2019/980</a:t>
            </a:r>
          </a:p>
          <a:p>
            <a:endParaRPr lang="en-GB" sz="2000" b="1" dirty="0"/>
          </a:p>
          <a:p>
            <a:r>
              <a:rPr lang="en-GB" sz="2000" b="1" dirty="0"/>
              <a:t>W</a:t>
            </a:r>
            <a:r>
              <a:rPr lang="en-GB" sz="2000" b="1" dirty="0" smtClean="0"/>
              <a:t>ould </a:t>
            </a:r>
            <a:r>
              <a:rPr lang="en-GB" sz="2000" b="1" dirty="0"/>
              <a:t>seriously undermine the functioning of the prospectus as a European </a:t>
            </a:r>
            <a:r>
              <a:rPr lang="en-GB" sz="2000" b="1" dirty="0" smtClean="0"/>
              <a:t>passport</a:t>
            </a:r>
          </a:p>
          <a:p>
            <a:endParaRPr lang="en-GB" sz="2000" b="1" dirty="0"/>
          </a:p>
          <a:p>
            <a:r>
              <a:rPr lang="en-GB" sz="2000" b="1" dirty="0"/>
              <a:t>A</a:t>
            </a:r>
            <a:r>
              <a:rPr lang="en-GB" sz="2000" b="1" dirty="0" smtClean="0"/>
              <a:t>t </a:t>
            </a:r>
            <a:r>
              <a:rPr lang="en-GB" sz="2000" b="1" dirty="0"/>
              <a:t>odds with the concepts of the level playing field, legal certainty and maximum harmonisation underlying the Prospectus </a:t>
            </a:r>
            <a:r>
              <a:rPr lang="en-GB" sz="2000" b="1" dirty="0" smtClean="0"/>
              <a:t>Regulation</a:t>
            </a:r>
            <a:endParaRPr lang="en-GB" sz="2000" b="1" dirty="0"/>
          </a:p>
          <a:p>
            <a:endParaRPr lang="en-GB" sz="2000" b="1" dirty="0" smtClean="0"/>
          </a:p>
          <a:p>
            <a:r>
              <a:rPr lang="nl-NL" sz="2000" b="1" dirty="0"/>
              <a:t>See </a:t>
            </a:r>
            <a:r>
              <a:rPr lang="nl-NL" sz="2000" b="1" dirty="0" err="1"/>
              <a:t>also</a:t>
            </a:r>
            <a:r>
              <a:rPr lang="nl-NL" sz="2000" b="1" dirty="0"/>
              <a:t> P.O. </a:t>
            </a:r>
            <a:r>
              <a:rPr lang="nl-NL" sz="2000" b="1" dirty="0" err="1"/>
              <a:t>Mülbert</a:t>
            </a:r>
            <a:r>
              <a:rPr lang="nl-NL" sz="2000" b="1" dirty="0"/>
              <a:t>, </a:t>
            </a:r>
            <a:r>
              <a:rPr lang="nl-NL" sz="2000" b="1" i="1" dirty="0"/>
              <a:t>EU-</a:t>
            </a:r>
            <a:r>
              <a:rPr lang="nl-NL" sz="2000" b="1" i="1" dirty="0" err="1"/>
              <a:t>rechtliche</a:t>
            </a:r>
            <a:r>
              <a:rPr lang="nl-NL" sz="2000" b="1" i="1" dirty="0"/>
              <a:t> </a:t>
            </a:r>
            <a:r>
              <a:rPr lang="nl-NL" sz="2000" b="1" i="1" dirty="0" err="1"/>
              <a:t>Kapitalmarktinformationsvorschriften</a:t>
            </a:r>
            <a:r>
              <a:rPr lang="nl-NL" sz="2000" b="1" i="1" dirty="0"/>
              <a:t> </a:t>
            </a:r>
            <a:r>
              <a:rPr lang="nl-NL" sz="2000" b="1" i="1" dirty="0" err="1"/>
              <a:t>und</a:t>
            </a:r>
            <a:r>
              <a:rPr lang="nl-NL" sz="2000" b="1" i="1" dirty="0"/>
              <a:t> </a:t>
            </a:r>
            <a:r>
              <a:rPr lang="nl-NL" sz="2000" b="1" i="1" dirty="0" err="1"/>
              <a:t>mitgliedstaatliche</a:t>
            </a:r>
            <a:r>
              <a:rPr lang="nl-NL" sz="2000" b="1" i="1" dirty="0"/>
              <a:t> </a:t>
            </a:r>
            <a:r>
              <a:rPr lang="nl-NL" sz="2000" b="1" i="1" dirty="0" err="1"/>
              <a:t>Haftungsregeln</a:t>
            </a:r>
            <a:r>
              <a:rPr lang="nl-NL" sz="2000" b="1" i="1" dirty="0"/>
              <a:t> – </a:t>
            </a:r>
            <a:r>
              <a:rPr lang="nl-NL" sz="2000" b="1" i="1" dirty="0" err="1"/>
              <a:t>Möglichkeiten</a:t>
            </a:r>
            <a:r>
              <a:rPr lang="nl-NL" sz="2000" b="1" i="1" dirty="0"/>
              <a:t> </a:t>
            </a:r>
            <a:r>
              <a:rPr lang="nl-NL" sz="2000" b="1" i="1" dirty="0" err="1"/>
              <a:t>und</a:t>
            </a:r>
            <a:r>
              <a:rPr lang="nl-NL" sz="2000" b="1" i="1" dirty="0"/>
              <a:t> Grenzen </a:t>
            </a:r>
            <a:r>
              <a:rPr lang="nl-NL" sz="2000" b="1" i="1" dirty="0" err="1"/>
              <a:t>am</a:t>
            </a:r>
            <a:r>
              <a:rPr lang="nl-NL" sz="2000" b="1" i="1" dirty="0"/>
              <a:t> Beispiel der </a:t>
            </a:r>
            <a:r>
              <a:rPr lang="nl-NL" sz="2000" b="1" i="1" dirty="0" err="1"/>
              <a:t>Prospektverordnung</a:t>
            </a:r>
            <a:r>
              <a:rPr lang="nl-NL" sz="2000" b="1" dirty="0"/>
              <a:t> </a:t>
            </a:r>
            <a:r>
              <a:rPr lang="nl-NL" sz="2000" b="1" i="1" dirty="0"/>
              <a:t>(EU) 2017/1129</a:t>
            </a:r>
            <a:r>
              <a:rPr lang="nl-NL" sz="2000" b="1" dirty="0"/>
              <a:t>, in: M. Dreher, I. </a:t>
            </a:r>
            <a:r>
              <a:rPr lang="nl-NL" sz="2000" b="1" dirty="0" err="1"/>
              <a:t>Drescher</a:t>
            </a:r>
            <a:r>
              <a:rPr lang="nl-NL" sz="2000" b="1" dirty="0"/>
              <a:t>, P.O. </a:t>
            </a:r>
            <a:r>
              <a:rPr lang="nl-NL" sz="2000" b="1" dirty="0" err="1"/>
              <a:t>Mülbert</a:t>
            </a:r>
            <a:r>
              <a:rPr lang="nl-NL" sz="2000" b="1" dirty="0"/>
              <a:t> </a:t>
            </a:r>
            <a:r>
              <a:rPr lang="nl-NL" sz="2000" b="1" dirty="0" err="1"/>
              <a:t>and</a:t>
            </a:r>
            <a:r>
              <a:rPr lang="nl-NL" sz="2000" b="1" dirty="0"/>
              <a:t> D.A. Verse (</a:t>
            </a:r>
            <a:r>
              <a:rPr lang="nl-NL" sz="2000" b="1" dirty="0" err="1"/>
              <a:t>Hrsg</a:t>
            </a:r>
            <a:r>
              <a:rPr lang="nl-NL" sz="2000" b="1" dirty="0"/>
              <a:t>.), </a:t>
            </a:r>
            <a:r>
              <a:rPr lang="nl-NL" sz="2000" b="1" i="1" dirty="0" err="1"/>
              <a:t>Festschrift</a:t>
            </a:r>
            <a:r>
              <a:rPr lang="nl-NL" sz="2000" b="1" i="1" dirty="0"/>
              <a:t> </a:t>
            </a:r>
            <a:r>
              <a:rPr lang="nl-NL" sz="2000" b="1" i="1" dirty="0" err="1"/>
              <a:t>für</a:t>
            </a:r>
            <a:r>
              <a:rPr lang="nl-NL" sz="2000" b="1" i="1" dirty="0"/>
              <a:t> Alfred Bergmann </a:t>
            </a:r>
            <a:r>
              <a:rPr lang="nl-NL" sz="2000" b="1" i="1" dirty="0" err="1"/>
              <a:t>zum</a:t>
            </a:r>
            <a:r>
              <a:rPr lang="nl-NL" sz="2000" b="1" i="1" dirty="0"/>
              <a:t> 65. </a:t>
            </a:r>
            <a:r>
              <a:rPr lang="en-GB" sz="2000" b="1" i="1" dirty="0" err="1"/>
              <a:t>Geburtstag</a:t>
            </a:r>
            <a:r>
              <a:rPr lang="en-GB" sz="2000" b="1" i="1" dirty="0"/>
              <a:t> am 13. </a:t>
            </a:r>
            <a:r>
              <a:rPr lang="en-GB" sz="2000" b="1" i="1" dirty="0" err="1"/>
              <a:t>Juli</a:t>
            </a:r>
            <a:r>
              <a:rPr lang="en-GB" sz="2000" b="1" i="1" dirty="0"/>
              <a:t> 2018</a:t>
            </a:r>
            <a:r>
              <a:rPr lang="en-GB" sz="2000" b="1" dirty="0"/>
              <a:t>, De </a:t>
            </a:r>
            <a:r>
              <a:rPr lang="en-GB" sz="2000" b="1" dirty="0" err="1"/>
              <a:t>Gruyter</a:t>
            </a:r>
            <a:r>
              <a:rPr lang="en-GB" sz="2000" b="1" dirty="0"/>
              <a:t> 2018, pp. 529-540, at pp. </a:t>
            </a:r>
            <a:r>
              <a:rPr lang="en-GB" sz="2000" b="1" dirty="0" smtClean="0"/>
              <a:t>538-539</a:t>
            </a:r>
            <a:endParaRPr lang="en-GB" sz="2000" b="1" dirty="0"/>
          </a:p>
          <a:p>
            <a:endParaRPr lang="en-GB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93160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1</a:t>
            </a:r>
            <a:br>
              <a:rPr lang="en-GB" dirty="0"/>
            </a:b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0000" y="1993899"/>
            <a:ext cx="11160000" cy="5926099"/>
          </a:xfrm>
        </p:spPr>
        <p:txBody>
          <a:bodyPr/>
          <a:lstStyle/>
          <a:p>
            <a:pPr marL="0" indent="0">
              <a:buNone/>
            </a:pPr>
            <a:endParaRPr lang="en-GB" sz="2000" b="1" dirty="0" smtClean="0"/>
          </a:p>
          <a:p>
            <a:r>
              <a:rPr lang="en-GB" sz="2000" b="1" dirty="0" smtClean="0"/>
              <a:t>According </a:t>
            </a:r>
            <a:r>
              <a:rPr lang="en-GB" sz="2000" b="1" dirty="0"/>
              <a:t>to the Prospectus Regulation, risk factors should in future be limited to those risks which are material and specific to the issuer and its securities </a:t>
            </a:r>
            <a:endParaRPr lang="en-GB" sz="2000" b="1" dirty="0" smtClean="0"/>
          </a:p>
          <a:p>
            <a:endParaRPr lang="en-GB" sz="2000" b="1" dirty="0" smtClean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 smtClean="0"/>
              <a:t>	See Article </a:t>
            </a:r>
            <a:r>
              <a:rPr lang="en-GB" sz="2000" b="1" dirty="0"/>
              <a:t>16(1) of the Prospectus </a:t>
            </a:r>
            <a:r>
              <a:rPr lang="en-GB" sz="2000" b="1" dirty="0" smtClean="0"/>
              <a:t>Regulation</a:t>
            </a:r>
          </a:p>
          <a:p>
            <a:pPr marL="0" indent="0">
              <a:buNone/>
            </a:pPr>
            <a:endParaRPr lang="en-GB" sz="2000" b="1" dirty="0" smtClean="0"/>
          </a:p>
          <a:p>
            <a:pPr marL="0" indent="0">
              <a:buNone/>
            </a:pPr>
            <a:endParaRPr lang="en-GB" sz="2000" b="1" dirty="0"/>
          </a:p>
          <a:p>
            <a:r>
              <a:rPr lang="en-GB" sz="2000" b="1" dirty="0" smtClean="0"/>
              <a:t>A </a:t>
            </a:r>
            <a:r>
              <a:rPr lang="en-GB" sz="2000" b="1" dirty="0"/>
              <a:t>situation may </a:t>
            </a:r>
            <a:r>
              <a:rPr lang="en-GB" sz="2000" b="1" u="sng" dirty="0"/>
              <a:t>not</a:t>
            </a:r>
            <a:r>
              <a:rPr lang="en-GB" sz="2000" b="1" dirty="0"/>
              <a:t> arise in which an issuer /</a:t>
            </a:r>
            <a:r>
              <a:rPr lang="en-GB" sz="2000" b="1" dirty="0" smtClean="0"/>
              <a:t> </a:t>
            </a:r>
            <a:r>
              <a:rPr lang="en-GB" sz="2000" b="1" dirty="0"/>
              <a:t>lead manager incurs civil liability because a court holds that the prospectus wrongly failed to mention a risk which, although it has materialised, cannot be classified as a risk that is material and specific to the issuer and its </a:t>
            </a:r>
            <a:r>
              <a:rPr lang="en-GB" sz="2000" b="1" dirty="0" smtClean="0"/>
              <a:t>securities</a:t>
            </a:r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80092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</a:t>
            </a:r>
            <a:r>
              <a:rPr lang="en-GB" dirty="0" smtClean="0"/>
              <a:t>2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0000" y="1993899"/>
            <a:ext cx="11160000" cy="5926099"/>
          </a:xfrm>
        </p:spPr>
        <p:txBody>
          <a:bodyPr/>
          <a:lstStyle/>
          <a:p>
            <a:endParaRPr lang="en-GB" sz="2000" b="1" dirty="0"/>
          </a:p>
          <a:p>
            <a:r>
              <a:rPr lang="en-GB" sz="2000" b="1" dirty="0" smtClean="0"/>
              <a:t>A </a:t>
            </a:r>
            <a:r>
              <a:rPr lang="en-GB" sz="2000" b="1" dirty="0"/>
              <a:t>civil court holds that a prospectus has wrongly failed to mention a certain risk that has materialised, and that this risk should be considered material and specific to the issuer and its </a:t>
            </a:r>
            <a:r>
              <a:rPr lang="en-GB" sz="2000" b="1" dirty="0" smtClean="0"/>
              <a:t>securities</a:t>
            </a:r>
          </a:p>
          <a:p>
            <a:pPr marL="0" indent="0">
              <a:buNone/>
            </a:pPr>
            <a:endParaRPr lang="en-GB" sz="2000" b="1" dirty="0" smtClean="0"/>
          </a:p>
          <a:p>
            <a:pPr marL="0" indent="0">
              <a:buNone/>
            </a:pPr>
            <a:endParaRPr lang="en-GB" sz="2000" b="1" dirty="0"/>
          </a:p>
          <a:p>
            <a:r>
              <a:rPr lang="en-GB" sz="2000" b="1" dirty="0" smtClean="0"/>
              <a:t>To </a:t>
            </a:r>
            <a:r>
              <a:rPr lang="en-GB" sz="2000" b="1" dirty="0"/>
              <a:t>prevent hindsight bias, the civil courts would </a:t>
            </a:r>
            <a:r>
              <a:rPr lang="en-GB" sz="2000" b="1" dirty="0" smtClean="0"/>
              <a:t>do </a:t>
            </a:r>
            <a:r>
              <a:rPr lang="en-GB" sz="2000" b="1" dirty="0"/>
              <a:t>well to exercise restraint in this </a:t>
            </a:r>
            <a:r>
              <a:rPr lang="en-GB" sz="2000" b="1" dirty="0" smtClean="0"/>
              <a:t>regard</a:t>
            </a:r>
            <a:endParaRPr lang="en-GB" sz="2000" b="1" dirty="0"/>
          </a:p>
          <a:p>
            <a:pPr marL="0" indent="0">
              <a:buNone/>
            </a:pPr>
            <a:endParaRPr lang="en-GB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78886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U PPT Algemeen NL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- klassiek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RU Titeldia'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- klassiek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RU PPT Algemeen NL 2014</Template>
  <TotalTime>47548</TotalTime>
  <Words>861</Words>
  <Application>Microsoft Office PowerPoint</Application>
  <PresentationFormat>Custom</PresentationFormat>
  <Paragraphs>100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Lucida Grande</vt:lpstr>
      <vt:lpstr>RU PPT Algemeen NL 2014</vt:lpstr>
      <vt:lpstr>RU Titeldia's</vt:lpstr>
      <vt:lpstr>Prospectus Liability &amp; EU Law </vt:lpstr>
      <vt:lpstr>Introduction</vt:lpstr>
      <vt:lpstr>Introduction</vt:lpstr>
      <vt:lpstr>May civil courts be stricter than the EU prospectus rules?  </vt:lpstr>
      <vt:lpstr>May civil courts be stricter than the EU prospectus rules?  </vt:lpstr>
      <vt:lpstr>May civil courts be stricter than the EU prospectus rules?  </vt:lpstr>
      <vt:lpstr>The operation of the prospectus as a European passport </vt:lpstr>
      <vt:lpstr>Example 1 </vt:lpstr>
      <vt:lpstr>Example 2 </vt:lpstr>
      <vt:lpstr>Conclusions</vt:lpstr>
      <vt:lpstr>Thanks for you attention!          </vt:lpstr>
    </vt:vector>
  </TitlesOfParts>
  <Company>Radboud Universiteit Nijmegen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u560141</dc:creator>
  <cp:lastModifiedBy>u148150</cp:lastModifiedBy>
  <cp:revision>1088</cp:revision>
  <cp:lastPrinted>2018-07-16T07:44:17Z</cp:lastPrinted>
  <dcterms:created xsi:type="dcterms:W3CDTF">2014-10-09T12:19:00Z</dcterms:created>
  <dcterms:modified xsi:type="dcterms:W3CDTF">2020-07-20T07:09:59Z</dcterms:modified>
</cp:coreProperties>
</file>